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61" r:id="rId5"/>
    <p:sldId id="263" r:id="rId6"/>
    <p:sldId id="264" r:id="rId7"/>
    <p:sldId id="265" r:id="rId8"/>
    <p:sldId id="266" r:id="rId9"/>
    <p:sldId id="268" r:id="rId10"/>
    <p:sldId id="262" r:id="rId11"/>
    <p:sldId id="271" r:id="rId12"/>
    <p:sldId id="279" r:id="rId13"/>
    <p:sldId id="269" r:id="rId14"/>
    <p:sldId id="270" r:id="rId15"/>
    <p:sldId id="276" r:id="rId16"/>
    <p:sldId id="280" r:id="rId17"/>
    <p:sldId id="273" r:id="rId18"/>
    <p:sldId id="275" r:id="rId19"/>
    <p:sldId id="274" r:id="rId20"/>
    <p:sldId id="281" r:id="rId21"/>
    <p:sldId id="282" r:id="rId22"/>
    <p:sldId id="277" r:id="rId23"/>
    <p:sldId id="278" r:id="rId24"/>
    <p:sldId id="259" r:id="rId25"/>
    <p:sldId id="260" r:id="rId26"/>
  </p:sldIdLst>
  <p:sldSz cx="9144000" cy="6858000" type="screen4x3"/>
  <p:notesSz cx="6858000" cy="9144000"/>
  <p:defaultTextStyle>
    <a:defPPr>
      <a:defRPr lang="es-ES_tradn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DFDB"/>
    <a:srgbClr val="7CF4E9"/>
    <a:srgbClr val="8DE3DF"/>
    <a:srgbClr val="8FE1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59" autoAdjust="0"/>
    <p:restoredTop sz="94671" autoAdjust="0"/>
  </p:normalViewPr>
  <p:slideViewPr>
    <p:cSldViewPr>
      <p:cViewPr>
        <p:scale>
          <a:sx n="60" d="100"/>
          <a:sy n="60" d="100"/>
        </p:scale>
        <p:origin x="-1698" y="-29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12"/>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2" name="Title 1"/>
          <p:cNvSpPr>
            <a:spLocks noGrp="1"/>
          </p:cNvSpPr>
          <p:nvPr>
            <p:ph type="ctrTitle"/>
          </p:nvPr>
        </p:nvSpPr>
        <p:spPr>
          <a:xfrm>
            <a:off x="817581" y="3132290"/>
            <a:ext cx="7175351" cy="1793167"/>
          </a:xfrm>
          <a:effectLst/>
        </p:spPr>
        <p:txBody>
          <a:bodyPr/>
          <a:lstStyle>
            <a:lvl1pPr marL="640080" indent="-457200" algn="l">
              <a:defRPr sz="5400"/>
            </a:lvl1pPr>
          </a:lstStyle>
          <a:p>
            <a:r>
              <a:rPr lang="es-ES" smtClean="0"/>
              <a:t>Haga clic para modificar el estilo de título del patrón</a:t>
            </a:r>
            <a:endParaRPr lang="en-US" dirty="0"/>
          </a:p>
        </p:txBody>
      </p:sp>
      <p:sp>
        <p:nvSpPr>
          <p:cNvPr id="8" name="Date Placeholder 3"/>
          <p:cNvSpPr>
            <a:spLocks noGrp="1"/>
          </p:cNvSpPr>
          <p:nvPr>
            <p:ph type="dt" sz="half" idx="10"/>
          </p:nvPr>
        </p:nvSpPr>
        <p:spPr/>
        <p:txBody>
          <a:bodyPr/>
          <a:lstStyle>
            <a:lvl1pPr>
              <a:defRPr/>
            </a:lvl1pPr>
          </a:lstStyle>
          <a:p>
            <a:pPr>
              <a:defRPr/>
            </a:pPr>
            <a:fld id="{4AA8EC79-8186-4310-A004-82D3E64468F5}" type="datetimeFigureOut">
              <a:rPr lang="es-ES_tradnl"/>
              <a:pPr>
                <a:defRPr/>
              </a:pPr>
              <a:t>14/06/2011</a:t>
            </a:fld>
            <a:endParaRPr lang="es-ES_tradnl"/>
          </a:p>
        </p:txBody>
      </p:sp>
      <p:sp>
        <p:nvSpPr>
          <p:cNvPr id="9" name="Footer Placeholder 4"/>
          <p:cNvSpPr>
            <a:spLocks noGrp="1"/>
          </p:cNvSpPr>
          <p:nvPr>
            <p:ph type="ftr" sz="quarter" idx="11"/>
          </p:nvPr>
        </p:nvSpPr>
        <p:spPr/>
        <p:txBody>
          <a:bodyPr/>
          <a:lstStyle>
            <a:lvl1pPr>
              <a:defRPr/>
            </a:lvl1pPr>
          </a:lstStyle>
          <a:p>
            <a:pPr>
              <a:defRPr/>
            </a:pPr>
            <a:endParaRPr lang="es-ES_tradnl"/>
          </a:p>
        </p:txBody>
      </p:sp>
      <p:sp>
        <p:nvSpPr>
          <p:cNvPr id="10" name="Slide Number Placeholder 5"/>
          <p:cNvSpPr>
            <a:spLocks noGrp="1"/>
          </p:cNvSpPr>
          <p:nvPr>
            <p:ph type="sldNum" sz="quarter" idx="12"/>
          </p:nvPr>
        </p:nvSpPr>
        <p:spPr/>
        <p:txBody>
          <a:bodyPr/>
          <a:lstStyle>
            <a:lvl1pPr>
              <a:defRPr/>
            </a:lvl1pPr>
          </a:lstStyle>
          <a:p>
            <a:pPr>
              <a:defRPr/>
            </a:pPr>
            <a:fld id="{FE8F9E71-78A4-4EA9-B9DC-F6C225BF48FE}" type="slidenum">
              <a:rPr lang="es-ES_tradnl"/>
              <a:pPr>
                <a:defRPr/>
              </a:pPr>
              <a:t>‹Nº›</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lvl1pPr>
              <a:defRPr/>
            </a:lvl1pPr>
          </a:lstStyle>
          <a:p>
            <a:pPr>
              <a:defRPr/>
            </a:pPr>
            <a:fld id="{FEA30652-FFB6-433E-BB2D-FE9C143F2CD6}" type="datetimeFigureOut">
              <a:rPr lang="es-ES_tradnl"/>
              <a:pPr>
                <a:defRPr/>
              </a:pPr>
              <a:t>14/06/2011</a:t>
            </a:fld>
            <a:endParaRPr lang="es-ES_tradnl"/>
          </a:p>
        </p:txBody>
      </p:sp>
      <p:sp>
        <p:nvSpPr>
          <p:cNvPr id="5" name="Footer Placeholder 4"/>
          <p:cNvSpPr>
            <a:spLocks noGrp="1"/>
          </p:cNvSpPr>
          <p:nvPr>
            <p:ph type="ftr" sz="quarter" idx="11"/>
          </p:nvPr>
        </p:nvSpPr>
        <p:spPr/>
        <p:txBody>
          <a:bodyPr/>
          <a:lstStyle>
            <a:lvl1pPr>
              <a:defRPr/>
            </a:lvl1pPr>
          </a:lstStyle>
          <a:p>
            <a:pPr>
              <a:defRPr/>
            </a:pPr>
            <a:endParaRPr lang="es-ES_tradnl"/>
          </a:p>
        </p:txBody>
      </p:sp>
      <p:sp>
        <p:nvSpPr>
          <p:cNvPr id="6" name="Slide Number Placeholder 5"/>
          <p:cNvSpPr>
            <a:spLocks noGrp="1"/>
          </p:cNvSpPr>
          <p:nvPr>
            <p:ph type="sldNum" sz="quarter" idx="12"/>
          </p:nvPr>
        </p:nvSpPr>
        <p:spPr/>
        <p:txBody>
          <a:bodyPr/>
          <a:lstStyle>
            <a:lvl1pPr>
              <a:defRPr/>
            </a:lvl1pPr>
          </a:lstStyle>
          <a:p>
            <a:pPr>
              <a:defRPr/>
            </a:pPr>
            <a:fld id="{2C7E09AB-25F9-427D-8426-0486090DBDB0}" type="slidenum">
              <a:rPr lang="es-ES_tradnl"/>
              <a:pPr>
                <a:defRPr/>
              </a:pPr>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lvl1pPr>
              <a:defRPr/>
            </a:lvl1pPr>
          </a:lstStyle>
          <a:p>
            <a:pPr>
              <a:defRPr/>
            </a:pPr>
            <a:fld id="{D317162F-E462-4011-A64B-DA231210E519}" type="datetimeFigureOut">
              <a:rPr lang="es-ES_tradnl"/>
              <a:pPr>
                <a:defRPr/>
              </a:pPr>
              <a:t>14/06/2011</a:t>
            </a:fld>
            <a:endParaRPr lang="es-ES_tradnl"/>
          </a:p>
        </p:txBody>
      </p:sp>
      <p:sp>
        <p:nvSpPr>
          <p:cNvPr id="5" name="Footer Placeholder 4"/>
          <p:cNvSpPr>
            <a:spLocks noGrp="1"/>
          </p:cNvSpPr>
          <p:nvPr>
            <p:ph type="ftr" sz="quarter" idx="11"/>
          </p:nvPr>
        </p:nvSpPr>
        <p:spPr/>
        <p:txBody>
          <a:bodyPr/>
          <a:lstStyle>
            <a:lvl1pPr>
              <a:defRPr/>
            </a:lvl1pPr>
          </a:lstStyle>
          <a:p>
            <a:pPr>
              <a:defRPr/>
            </a:pPr>
            <a:endParaRPr lang="es-ES_tradnl"/>
          </a:p>
        </p:txBody>
      </p:sp>
      <p:sp>
        <p:nvSpPr>
          <p:cNvPr id="6" name="Slide Number Placeholder 5"/>
          <p:cNvSpPr>
            <a:spLocks noGrp="1"/>
          </p:cNvSpPr>
          <p:nvPr>
            <p:ph type="sldNum" sz="quarter" idx="12"/>
          </p:nvPr>
        </p:nvSpPr>
        <p:spPr/>
        <p:txBody>
          <a:bodyPr/>
          <a:lstStyle>
            <a:lvl1pPr>
              <a:defRPr/>
            </a:lvl1pPr>
          </a:lstStyle>
          <a:p>
            <a:pPr>
              <a:defRPr/>
            </a:pPr>
            <a:fld id="{8B45EF89-3911-459D-BFCB-87D90FF4B027}" type="slidenum">
              <a:rPr lang="es-ES_tradnl"/>
              <a:pPr>
                <a:defRPr/>
              </a:pPr>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4"/>
          </p:nvPr>
        </p:nvSpPr>
        <p:spPr/>
        <p:txBody>
          <a:bodyPr/>
          <a:lstStyle>
            <a:lvl1pPr>
              <a:defRPr/>
            </a:lvl1pPr>
          </a:lstStyle>
          <a:p>
            <a:pPr>
              <a:defRPr/>
            </a:pPr>
            <a:fld id="{756E9D6E-6A8B-4DAA-A78C-6812F724BDA8}" type="datetimeFigureOut">
              <a:rPr lang="es-ES_tradnl"/>
              <a:pPr>
                <a:defRPr/>
              </a:pPr>
              <a:t>14/06/2011</a:t>
            </a:fld>
            <a:endParaRPr lang="es-ES_tradnl"/>
          </a:p>
        </p:txBody>
      </p:sp>
      <p:sp>
        <p:nvSpPr>
          <p:cNvPr id="5" name="Footer Placeholder 4"/>
          <p:cNvSpPr>
            <a:spLocks noGrp="1"/>
          </p:cNvSpPr>
          <p:nvPr>
            <p:ph type="ftr" sz="quarter" idx="15"/>
          </p:nvPr>
        </p:nvSpPr>
        <p:spPr/>
        <p:txBody>
          <a:bodyPr/>
          <a:lstStyle>
            <a:lvl1pPr>
              <a:defRPr/>
            </a:lvl1pPr>
          </a:lstStyle>
          <a:p>
            <a:pPr>
              <a:defRPr/>
            </a:pPr>
            <a:endParaRPr lang="es-ES_tradnl"/>
          </a:p>
        </p:txBody>
      </p:sp>
      <p:sp>
        <p:nvSpPr>
          <p:cNvPr id="6" name="Slide Number Placeholder 5"/>
          <p:cNvSpPr>
            <a:spLocks noGrp="1"/>
          </p:cNvSpPr>
          <p:nvPr>
            <p:ph type="sldNum" sz="quarter" idx="16"/>
          </p:nvPr>
        </p:nvSpPr>
        <p:spPr/>
        <p:txBody>
          <a:bodyPr/>
          <a:lstStyle>
            <a:lvl1pPr>
              <a:defRPr/>
            </a:lvl1pPr>
          </a:lstStyle>
          <a:p>
            <a:pPr>
              <a:defRPr/>
            </a:pPr>
            <a:fld id="{AA3E9722-A2C6-498C-BD4A-898A5384A0B1}" type="slidenum">
              <a:rPr lang="es-ES_tradnl"/>
              <a:pPr>
                <a:defRPr/>
              </a:pPr>
              <a:t>‹Nº›</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8"/>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22438" y="4607511"/>
            <a:ext cx="5970494" cy="835460"/>
          </a:xfrm>
        </p:spPr>
        <p:txBody>
          <a:bodyPr/>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8" name="Date Placeholder 3"/>
          <p:cNvSpPr>
            <a:spLocks noGrp="1"/>
          </p:cNvSpPr>
          <p:nvPr>
            <p:ph type="dt" sz="half" idx="10"/>
          </p:nvPr>
        </p:nvSpPr>
        <p:spPr/>
        <p:txBody>
          <a:bodyPr/>
          <a:lstStyle>
            <a:lvl1pPr>
              <a:defRPr/>
            </a:lvl1pPr>
          </a:lstStyle>
          <a:p>
            <a:pPr>
              <a:defRPr/>
            </a:pPr>
            <a:fld id="{E2D64FDE-1B2A-4EED-AD56-F7F93A753E1B}" type="datetimeFigureOut">
              <a:rPr lang="es-ES_tradnl"/>
              <a:pPr>
                <a:defRPr/>
              </a:pPr>
              <a:t>14/06/2011</a:t>
            </a:fld>
            <a:endParaRPr lang="es-ES_tradnl"/>
          </a:p>
        </p:txBody>
      </p:sp>
      <p:sp>
        <p:nvSpPr>
          <p:cNvPr id="9" name="Footer Placeholder 4"/>
          <p:cNvSpPr>
            <a:spLocks noGrp="1"/>
          </p:cNvSpPr>
          <p:nvPr>
            <p:ph type="ftr" sz="quarter" idx="11"/>
          </p:nvPr>
        </p:nvSpPr>
        <p:spPr/>
        <p:txBody>
          <a:bodyPr/>
          <a:lstStyle>
            <a:lvl1pPr>
              <a:defRPr/>
            </a:lvl1pPr>
          </a:lstStyle>
          <a:p>
            <a:pPr>
              <a:defRPr/>
            </a:pPr>
            <a:endParaRPr lang="es-ES_tradnl"/>
          </a:p>
        </p:txBody>
      </p:sp>
      <p:sp>
        <p:nvSpPr>
          <p:cNvPr id="10" name="Slide Number Placeholder 5"/>
          <p:cNvSpPr>
            <a:spLocks noGrp="1"/>
          </p:cNvSpPr>
          <p:nvPr>
            <p:ph type="sldNum" sz="quarter" idx="12"/>
          </p:nvPr>
        </p:nvSpPr>
        <p:spPr/>
        <p:txBody>
          <a:bodyPr/>
          <a:lstStyle>
            <a:lvl1pPr>
              <a:defRPr/>
            </a:lvl1pPr>
          </a:lstStyle>
          <a:p>
            <a:pPr>
              <a:defRPr/>
            </a:pPr>
            <a:fld id="{D32FC34C-32BA-48D9-8AD1-1C07404CC9BE}" type="slidenum">
              <a:rPr lang="es-ES_tradnl"/>
              <a:pPr>
                <a:defRPr/>
              </a:pPr>
              <a:t>‹Nº›</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3"/>
          <p:cNvSpPr>
            <a:spLocks noGrp="1"/>
          </p:cNvSpPr>
          <p:nvPr>
            <p:ph type="dt" sz="half" idx="15"/>
          </p:nvPr>
        </p:nvSpPr>
        <p:spPr/>
        <p:txBody>
          <a:bodyPr/>
          <a:lstStyle>
            <a:lvl1pPr>
              <a:defRPr/>
            </a:lvl1pPr>
          </a:lstStyle>
          <a:p>
            <a:pPr>
              <a:defRPr/>
            </a:pPr>
            <a:fld id="{978A3C2A-2CEA-4C25-9DF1-0E2CC2D3A8E3}" type="datetimeFigureOut">
              <a:rPr lang="es-ES_tradnl"/>
              <a:pPr>
                <a:defRPr/>
              </a:pPr>
              <a:t>14/06/2011</a:t>
            </a:fld>
            <a:endParaRPr lang="es-ES_tradnl"/>
          </a:p>
        </p:txBody>
      </p:sp>
      <p:sp>
        <p:nvSpPr>
          <p:cNvPr id="6" name="Footer Placeholder 4"/>
          <p:cNvSpPr>
            <a:spLocks noGrp="1"/>
          </p:cNvSpPr>
          <p:nvPr>
            <p:ph type="ftr" sz="quarter" idx="16"/>
          </p:nvPr>
        </p:nvSpPr>
        <p:spPr/>
        <p:txBody>
          <a:bodyPr/>
          <a:lstStyle>
            <a:lvl1pPr>
              <a:defRPr/>
            </a:lvl1pPr>
          </a:lstStyle>
          <a:p>
            <a:pPr>
              <a:defRPr/>
            </a:pPr>
            <a:endParaRPr lang="es-ES_tradnl"/>
          </a:p>
        </p:txBody>
      </p:sp>
      <p:sp>
        <p:nvSpPr>
          <p:cNvPr id="7" name="Slide Number Placeholder 5"/>
          <p:cNvSpPr>
            <a:spLocks noGrp="1"/>
          </p:cNvSpPr>
          <p:nvPr>
            <p:ph type="sldNum" sz="quarter" idx="17"/>
          </p:nvPr>
        </p:nvSpPr>
        <p:spPr/>
        <p:txBody>
          <a:bodyPr/>
          <a:lstStyle>
            <a:lvl1pPr>
              <a:defRPr/>
            </a:lvl1pPr>
          </a:lstStyle>
          <a:p>
            <a:pPr>
              <a:defRPr/>
            </a:pPr>
            <a:fld id="{51AB67E5-1499-4632-A998-D844DF3C7597}" type="slidenum">
              <a:rPr lang="es-ES_tradnl"/>
              <a:pPr>
                <a:defRPr/>
              </a:pPr>
              <a:t>‹Nº›</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3"/>
          <p:cNvSpPr>
            <a:spLocks noGrp="1"/>
          </p:cNvSpPr>
          <p:nvPr>
            <p:ph type="dt" sz="half" idx="10"/>
          </p:nvPr>
        </p:nvSpPr>
        <p:spPr/>
        <p:txBody>
          <a:bodyPr/>
          <a:lstStyle>
            <a:lvl1pPr>
              <a:defRPr/>
            </a:lvl1pPr>
          </a:lstStyle>
          <a:p>
            <a:pPr>
              <a:defRPr/>
            </a:pPr>
            <a:fld id="{AF2E7A3B-87DD-4E18-A5F8-09F50FFB64F4}" type="datetimeFigureOut">
              <a:rPr lang="es-ES_tradnl"/>
              <a:pPr>
                <a:defRPr/>
              </a:pPr>
              <a:t>14/06/2011</a:t>
            </a:fld>
            <a:endParaRPr lang="es-ES_tradnl"/>
          </a:p>
        </p:txBody>
      </p:sp>
      <p:sp>
        <p:nvSpPr>
          <p:cNvPr id="8" name="Footer Placeholder 4"/>
          <p:cNvSpPr>
            <a:spLocks noGrp="1"/>
          </p:cNvSpPr>
          <p:nvPr>
            <p:ph type="ftr" sz="quarter" idx="11"/>
          </p:nvPr>
        </p:nvSpPr>
        <p:spPr/>
        <p:txBody>
          <a:bodyPr/>
          <a:lstStyle>
            <a:lvl1pPr>
              <a:defRPr/>
            </a:lvl1pPr>
          </a:lstStyle>
          <a:p>
            <a:pPr>
              <a:defRPr/>
            </a:pPr>
            <a:endParaRPr lang="es-ES_tradnl"/>
          </a:p>
        </p:txBody>
      </p:sp>
      <p:sp>
        <p:nvSpPr>
          <p:cNvPr id="9" name="Slide Number Placeholder 5"/>
          <p:cNvSpPr>
            <a:spLocks noGrp="1"/>
          </p:cNvSpPr>
          <p:nvPr>
            <p:ph type="sldNum" sz="quarter" idx="12"/>
          </p:nvPr>
        </p:nvSpPr>
        <p:spPr/>
        <p:txBody>
          <a:bodyPr/>
          <a:lstStyle>
            <a:lvl1pPr>
              <a:defRPr/>
            </a:lvl1pPr>
          </a:lstStyle>
          <a:p>
            <a:pPr>
              <a:defRPr/>
            </a:pPr>
            <a:fld id="{A804F7B2-4768-4B66-8971-B68ED519786A}" type="slidenum">
              <a:rPr lang="es-ES_tradnl"/>
              <a:pPr>
                <a:defRPr/>
              </a:pPr>
              <a:t>‹Nº›</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3"/>
          <p:cNvSpPr>
            <a:spLocks noGrp="1"/>
          </p:cNvSpPr>
          <p:nvPr>
            <p:ph type="dt" sz="half" idx="10"/>
          </p:nvPr>
        </p:nvSpPr>
        <p:spPr/>
        <p:txBody>
          <a:bodyPr/>
          <a:lstStyle>
            <a:lvl1pPr>
              <a:defRPr/>
            </a:lvl1pPr>
          </a:lstStyle>
          <a:p>
            <a:pPr>
              <a:defRPr/>
            </a:pPr>
            <a:fld id="{AB5DCD80-29E7-4F59-BF25-2FFD425C3022}" type="datetimeFigureOut">
              <a:rPr lang="es-ES_tradnl"/>
              <a:pPr>
                <a:defRPr/>
              </a:pPr>
              <a:t>14/06/2011</a:t>
            </a:fld>
            <a:endParaRPr lang="es-ES_tradnl"/>
          </a:p>
        </p:txBody>
      </p:sp>
      <p:sp>
        <p:nvSpPr>
          <p:cNvPr id="4" name="Footer Placeholder 4"/>
          <p:cNvSpPr>
            <a:spLocks noGrp="1"/>
          </p:cNvSpPr>
          <p:nvPr>
            <p:ph type="ftr" sz="quarter" idx="11"/>
          </p:nvPr>
        </p:nvSpPr>
        <p:spPr/>
        <p:txBody>
          <a:bodyPr/>
          <a:lstStyle>
            <a:lvl1pPr>
              <a:defRPr/>
            </a:lvl1pPr>
          </a:lstStyle>
          <a:p>
            <a:pPr>
              <a:defRPr/>
            </a:pPr>
            <a:endParaRPr lang="es-ES_tradnl"/>
          </a:p>
        </p:txBody>
      </p:sp>
      <p:sp>
        <p:nvSpPr>
          <p:cNvPr id="5" name="Slide Number Placeholder 5"/>
          <p:cNvSpPr>
            <a:spLocks noGrp="1"/>
          </p:cNvSpPr>
          <p:nvPr>
            <p:ph type="sldNum" sz="quarter" idx="12"/>
          </p:nvPr>
        </p:nvSpPr>
        <p:spPr/>
        <p:txBody>
          <a:bodyPr/>
          <a:lstStyle>
            <a:lvl1pPr>
              <a:defRPr/>
            </a:lvl1pPr>
          </a:lstStyle>
          <a:p>
            <a:pPr>
              <a:defRPr/>
            </a:pPr>
            <a:fld id="{0D4E7995-2947-4B8B-B318-A6CA02872667}" type="slidenum">
              <a:rPr lang="es-ES_tradnl"/>
              <a:pPr>
                <a:defRPr/>
              </a:pPr>
              <a:t>‹Nº›</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190F65C-61FC-4009-A795-F8CE37A6DAF8}" type="datetimeFigureOut">
              <a:rPr lang="es-ES_tradnl"/>
              <a:pPr>
                <a:defRPr/>
              </a:pPr>
              <a:t>14/06/2011</a:t>
            </a:fld>
            <a:endParaRPr lang="es-ES_tradnl"/>
          </a:p>
        </p:txBody>
      </p:sp>
      <p:sp>
        <p:nvSpPr>
          <p:cNvPr id="3" name="Footer Placeholder 4"/>
          <p:cNvSpPr>
            <a:spLocks noGrp="1"/>
          </p:cNvSpPr>
          <p:nvPr>
            <p:ph type="ftr" sz="quarter" idx="11"/>
          </p:nvPr>
        </p:nvSpPr>
        <p:spPr/>
        <p:txBody>
          <a:bodyPr/>
          <a:lstStyle>
            <a:lvl1pPr>
              <a:defRPr/>
            </a:lvl1pPr>
          </a:lstStyle>
          <a:p>
            <a:pPr>
              <a:defRPr/>
            </a:pPr>
            <a:endParaRPr lang="es-ES_tradnl"/>
          </a:p>
        </p:txBody>
      </p:sp>
      <p:sp>
        <p:nvSpPr>
          <p:cNvPr id="4" name="Slide Number Placeholder 5"/>
          <p:cNvSpPr>
            <a:spLocks noGrp="1"/>
          </p:cNvSpPr>
          <p:nvPr>
            <p:ph type="sldNum" sz="quarter" idx="12"/>
          </p:nvPr>
        </p:nvSpPr>
        <p:spPr/>
        <p:txBody>
          <a:bodyPr/>
          <a:lstStyle>
            <a:lvl1pPr>
              <a:defRPr/>
            </a:lvl1pPr>
          </a:lstStyle>
          <a:p>
            <a:pPr>
              <a:defRPr/>
            </a:pPr>
            <a:fld id="{22BE4B1E-7694-426D-9711-827FCB804B80}" type="slidenum">
              <a:rPr lang="es-ES_tradnl"/>
              <a:pPr>
                <a:defRPr/>
              </a:pPr>
              <a:t>‹Nº›</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lstStyle>
            <a:lvl1pPr marL="228600" indent="-228600" algn="l">
              <a:defRPr sz="2800" b="1">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3"/>
          <p:cNvSpPr>
            <a:spLocks noGrp="1"/>
          </p:cNvSpPr>
          <p:nvPr>
            <p:ph type="dt" sz="half" idx="10"/>
          </p:nvPr>
        </p:nvSpPr>
        <p:spPr/>
        <p:txBody>
          <a:bodyPr/>
          <a:lstStyle>
            <a:lvl1pPr>
              <a:defRPr/>
            </a:lvl1pPr>
          </a:lstStyle>
          <a:p>
            <a:pPr>
              <a:defRPr/>
            </a:pPr>
            <a:fld id="{7EE26C86-782B-44A2-942A-B7763C2708AE}" type="datetimeFigureOut">
              <a:rPr lang="es-ES_tradnl"/>
              <a:pPr>
                <a:defRPr/>
              </a:pPr>
              <a:t>14/06/2011</a:t>
            </a:fld>
            <a:endParaRPr lang="es-ES_tradnl"/>
          </a:p>
        </p:txBody>
      </p:sp>
      <p:sp>
        <p:nvSpPr>
          <p:cNvPr id="6" name="Footer Placeholder 4"/>
          <p:cNvSpPr>
            <a:spLocks noGrp="1"/>
          </p:cNvSpPr>
          <p:nvPr>
            <p:ph type="ftr" sz="quarter" idx="11"/>
          </p:nvPr>
        </p:nvSpPr>
        <p:spPr/>
        <p:txBody>
          <a:bodyPr/>
          <a:lstStyle>
            <a:lvl1pPr>
              <a:defRPr/>
            </a:lvl1pPr>
          </a:lstStyle>
          <a:p>
            <a:pPr>
              <a:defRPr/>
            </a:pPr>
            <a:endParaRPr lang="es-ES_tradnl"/>
          </a:p>
        </p:txBody>
      </p:sp>
      <p:sp>
        <p:nvSpPr>
          <p:cNvPr id="7" name="Slide Number Placeholder 5"/>
          <p:cNvSpPr>
            <a:spLocks noGrp="1"/>
          </p:cNvSpPr>
          <p:nvPr>
            <p:ph type="sldNum" sz="quarter" idx="12"/>
          </p:nvPr>
        </p:nvSpPr>
        <p:spPr/>
        <p:txBody>
          <a:bodyPr/>
          <a:lstStyle>
            <a:lvl1pPr>
              <a:defRPr/>
            </a:lvl1pPr>
          </a:lstStyle>
          <a:p>
            <a:pPr>
              <a:defRPr/>
            </a:pPr>
            <a:fld id="{0FFD5049-D492-4A10-B1D3-EF3CEE4C94FD}" type="slidenum">
              <a:rPr lang="es-ES_tradnl"/>
              <a:pPr>
                <a:defRPr/>
              </a:pPr>
              <a:t>‹Nº›</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9"/>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rtlCol="0">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n-US" noProof="0"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 name="Title 1"/>
          <p:cNvSpPr>
            <a:spLocks noGrp="1"/>
          </p:cNvSpPr>
          <p:nvPr>
            <p:ph type="title"/>
          </p:nvPr>
        </p:nvSpPr>
        <p:spPr>
          <a:xfrm>
            <a:off x="727268" y="4464421"/>
            <a:ext cx="6383538" cy="1143000"/>
          </a:xfrm>
        </p:spPr>
        <p:txBody>
          <a:bodyPr anchor="b"/>
          <a:lstStyle>
            <a:lvl1pPr algn="l">
              <a:defRPr sz="4600" b="1"/>
            </a:lvl1pPr>
          </a:lstStyle>
          <a:p>
            <a:r>
              <a:rPr lang="es-ES" smtClean="0"/>
              <a:t>Haga clic para modificar el estilo de título del patrón</a:t>
            </a:r>
            <a:endParaRPr lang="en-US" dirty="0"/>
          </a:p>
        </p:txBody>
      </p:sp>
      <p:sp>
        <p:nvSpPr>
          <p:cNvPr id="9" name="Date Placeholder 4"/>
          <p:cNvSpPr>
            <a:spLocks noGrp="1"/>
          </p:cNvSpPr>
          <p:nvPr>
            <p:ph type="dt" sz="half" idx="10"/>
          </p:nvPr>
        </p:nvSpPr>
        <p:spPr/>
        <p:txBody>
          <a:bodyPr/>
          <a:lstStyle>
            <a:lvl1pPr>
              <a:defRPr/>
            </a:lvl1pPr>
          </a:lstStyle>
          <a:p>
            <a:pPr>
              <a:defRPr/>
            </a:pPr>
            <a:fld id="{767BABA2-350C-4252-9B7F-726C252C0C79}" type="datetimeFigureOut">
              <a:rPr lang="es-ES_tradnl"/>
              <a:pPr>
                <a:defRPr/>
              </a:pPr>
              <a:t>14/06/2011</a:t>
            </a:fld>
            <a:endParaRPr lang="es-ES_tradnl"/>
          </a:p>
        </p:txBody>
      </p:sp>
      <p:sp>
        <p:nvSpPr>
          <p:cNvPr id="10" name="Footer Placeholder 5"/>
          <p:cNvSpPr>
            <a:spLocks noGrp="1"/>
          </p:cNvSpPr>
          <p:nvPr>
            <p:ph type="ftr" sz="quarter" idx="11"/>
          </p:nvPr>
        </p:nvSpPr>
        <p:spPr/>
        <p:txBody>
          <a:bodyPr/>
          <a:lstStyle>
            <a:lvl1pPr>
              <a:defRPr/>
            </a:lvl1pPr>
          </a:lstStyle>
          <a:p>
            <a:pPr>
              <a:defRPr/>
            </a:pPr>
            <a:endParaRPr lang="es-ES_tradnl"/>
          </a:p>
        </p:txBody>
      </p:sp>
      <p:sp>
        <p:nvSpPr>
          <p:cNvPr id="11" name="Slide Number Placeholder 6"/>
          <p:cNvSpPr>
            <a:spLocks noGrp="1"/>
          </p:cNvSpPr>
          <p:nvPr>
            <p:ph type="sldNum" sz="quarter" idx="12"/>
          </p:nvPr>
        </p:nvSpPr>
        <p:spPr/>
        <p:txBody>
          <a:bodyPr/>
          <a:lstStyle>
            <a:lvl1pPr>
              <a:defRPr/>
            </a:lvl1pPr>
          </a:lstStyle>
          <a:p>
            <a:pPr>
              <a:defRPr/>
            </a:pPr>
            <a:fld id="{66D94E85-9FB0-4B12-AF09-813B84B9606B}" type="slidenum">
              <a:rPr lang="es-ES_tradnl"/>
              <a:pPr>
                <a:defRPr/>
              </a:pPr>
              <a:t>‹Nº›</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Rectangle 8"/>
          <p:cNvSpPr/>
          <p:nvPr/>
        </p:nvSpPr>
        <p:spPr>
          <a:xfrm>
            <a:off x="0" y="3768725"/>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1793875" y="4371975"/>
            <a:ext cx="6511925" cy="1143000"/>
          </a:xfrm>
          <a:prstGeom prst="rect">
            <a:avLst/>
          </a:prstGeom>
          <a:effectLst/>
        </p:spPr>
        <p:txBody>
          <a:bodyPr vert="horz" lIns="91440" tIns="45720" rIns="91440" bIns="45720" rtlCol="0" anchor="t" anchorCtr="0">
            <a:noAutofit/>
          </a:bodyPr>
          <a:lstStyle/>
          <a:p>
            <a:r>
              <a:rPr lang="es-ES" smtClean="0"/>
              <a:t>Haga clic para modificar el estilo de título del patrón</a:t>
            </a:r>
            <a:endParaRPr lang="en-US" dirty="0"/>
          </a:p>
        </p:txBody>
      </p:sp>
      <p:sp>
        <p:nvSpPr>
          <p:cNvPr id="1037" name="Text Placeholder 2"/>
          <p:cNvSpPr>
            <a:spLocks noGrp="1"/>
          </p:cNvSpPr>
          <p:nvPr>
            <p:ph type="body" idx="1"/>
          </p:nvPr>
        </p:nvSpPr>
        <p:spPr bwMode="auto">
          <a:xfrm>
            <a:off x="1143000" y="731838"/>
            <a:ext cx="6400800" cy="3475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fontAlgn="auto">
              <a:spcBef>
                <a:spcPts val="0"/>
              </a:spcBef>
              <a:spcAft>
                <a:spcPts val="0"/>
              </a:spcAft>
              <a:defRPr sz="1100" b="1" smtClean="0">
                <a:solidFill>
                  <a:schemeClr val="tx1">
                    <a:lumMod val="50000"/>
                    <a:lumOff val="50000"/>
                  </a:schemeClr>
                </a:solidFill>
                <a:latin typeface="+mn-lt"/>
              </a:defRPr>
            </a:lvl1pPr>
          </a:lstStyle>
          <a:p>
            <a:pPr>
              <a:defRPr/>
            </a:pPr>
            <a:fld id="{E724C208-C73D-469B-A620-3BCC5D94BA0B}" type="datetimeFigureOut">
              <a:rPr lang="es-ES_tradnl"/>
              <a:pPr>
                <a:defRPr/>
              </a:pPr>
              <a:t>14/06/2011</a:t>
            </a:fld>
            <a:endParaRPr lang="es-ES_tradnl"/>
          </a:p>
        </p:txBody>
      </p:sp>
      <p:sp>
        <p:nvSpPr>
          <p:cNvPr id="5" name="Footer Placeholder 4"/>
          <p:cNvSpPr>
            <a:spLocks noGrp="1"/>
          </p:cNvSpPr>
          <p:nvPr>
            <p:ph type="ftr" sz="quarter" idx="3"/>
          </p:nvPr>
        </p:nvSpPr>
        <p:spPr>
          <a:xfrm>
            <a:off x="457200" y="6172200"/>
            <a:ext cx="3352800" cy="365125"/>
          </a:xfrm>
          <a:prstGeom prst="rect">
            <a:avLst/>
          </a:prstGeom>
        </p:spPr>
        <p:txBody>
          <a:bodyPr vert="horz" lIns="91440" tIns="45720" rIns="91440" bIns="45720" rtlCol="0" anchor="ctr"/>
          <a:lstStyle>
            <a:lvl1pPr algn="l" fontAlgn="auto">
              <a:spcBef>
                <a:spcPts val="0"/>
              </a:spcBef>
              <a:spcAft>
                <a:spcPts val="0"/>
              </a:spcAft>
              <a:defRPr sz="1100" b="1">
                <a:solidFill>
                  <a:schemeClr val="tx1">
                    <a:lumMod val="50000"/>
                    <a:lumOff val="50000"/>
                  </a:schemeClr>
                </a:solidFill>
                <a:latin typeface="+mn-lt"/>
              </a:defRPr>
            </a:lvl1pPr>
          </a:lstStyle>
          <a:p>
            <a:pPr>
              <a:defRPr/>
            </a:pPr>
            <a:endParaRPr lang="es-ES_tradnl"/>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fontAlgn="auto">
              <a:spcBef>
                <a:spcPts val="0"/>
              </a:spcBef>
              <a:spcAft>
                <a:spcPts val="0"/>
              </a:spcAft>
              <a:defRPr sz="1200" b="1" smtClean="0">
                <a:solidFill>
                  <a:schemeClr val="tx1">
                    <a:lumMod val="50000"/>
                    <a:lumOff val="50000"/>
                  </a:schemeClr>
                </a:solidFill>
                <a:latin typeface="+mn-lt"/>
              </a:defRPr>
            </a:lvl1pPr>
          </a:lstStyle>
          <a:p>
            <a:pPr>
              <a:defRPr/>
            </a:pPr>
            <a:fld id="{2DCD0C7A-959F-4BFD-B16B-6AC8F8837786}" type="slidenum">
              <a:rPr lang="es-ES_tradnl"/>
              <a:pPr>
                <a:defRPr/>
              </a:pPr>
              <a:t>‹Nº›</a:t>
            </a:fld>
            <a:endParaRPr lang="es-ES_tradnl"/>
          </a:p>
        </p:txBody>
      </p:sp>
    </p:spTree>
  </p:cSld>
  <p:clrMap bg1="lt1" tx1="dk1" bg2="lt2" tx2="dk2" accent1="accent1" accent2="accent2" accent3="accent3" accent4="accent4" accent5="accent5" accent6="accent6" hlink="hlink" folHlink="folHlink"/>
  <p:sldLayoutIdLst>
    <p:sldLayoutId id="2147483696" r:id="rId1"/>
    <p:sldLayoutId id="2147483695" r:id="rId2"/>
    <p:sldLayoutId id="2147483697" r:id="rId3"/>
    <p:sldLayoutId id="2147483694" r:id="rId4"/>
    <p:sldLayoutId id="2147483693" r:id="rId5"/>
    <p:sldLayoutId id="2147483692" r:id="rId6"/>
    <p:sldLayoutId id="2147483691" r:id="rId7"/>
    <p:sldLayoutId id="2147483690" r:id="rId8"/>
    <p:sldLayoutId id="2147483698" r:id="rId9"/>
    <p:sldLayoutId id="2147483689" r:id="rId10"/>
    <p:sldLayoutId id="2147483688" r:id="rId11"/>
  </p:sldLayoutIdLst>
  <p:timing>
    <p:tnLst>
      <p:par>
        <p:cTn id="1" dur="indefinite" restart="never" nodeType="tmRoot"/>
      </p:par>
    </p:tnLst>
  </p:timing>
  <p:txStyles>
    <p:titleStyle>
      <a:lvl1pPr marL="319088" indent="-319088" algn="r" rtl="0" fontAlgn="base">
        <a:spcBef>
          <a:spcPct val="0"/>
        </a:spcBef>
        <a:spcAft>
          <a:spcPct val="0"/>
        </a:spcAft>
        <a:buClr>
          <a:srgbClr val="C3260C"/>
        </a:buClr>
        <a:buSzPct val="128000"/>
        <a:buFont typeface="Georgia" pitchFamily="18" charset="0"/>
        <a:buChar char="*"/>
        <a:defRPr sz="4600" b="1"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marL="319088" indent="-319088" algn="r" rtl="0" fontAlgn="base">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2pPr>
      <a:lvl3pPr marL="319088" indent="-319088" algn="r" rtl="0" fontAlgn="base">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3pPr>
      <a:lvl4pPr marL="319088" indent="-319088" algn="r" rtl="0" fontAlgn="base">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4pPr>
      <a:lvl5pPr marL="319088" indent="-319088" algn="r" rtl="0" fontAlgn="base">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563" algn="l" rtl="0" fontAlgn="base">
        <a:spcBef>
          <a:spcPct val="20000"/>
        </a:spcBef>
        <a:spcAft>
          <a:spcPts val="300"/>
        </a:spcAft>
        <a:buClr>
          <a:srgbClr val="C3260C"/>
        </a:buClr>
        <a:buSzPct val="130000"/>
        <a:buFont typeface="Georgia" pitchFamily="18" charset="0"/>
        <a:buChar char="*"/>
        <a:defRPr sz="2200" kern="1200">
          <a:solidFill>
            <a:srgbClr val="404040"/>
          </a:solidFill>
          <a:latin typeface="+mn-lt"/>
          <a:ea typeface="+mn-ea"/>
          <a:cs typeface="+mn-cs"/>
        </a:defRPr>
      </a:lvl1pPr>
      <a:lvl2pPr marL="547688" indent="-182563" algn="l" rtl="0" fontAlgn="base">
        <a:spcBef>
          <a:spcPct val="20000"/>
        </a:spcBef>
        <a:spcAft>
          <a:spcPts val="300"/>
        </a:spcAft>
        <a:buClr>
          <a:srgbClr val="C3260C"/>
        </a:buClr>
        <a:buSzPct val="130000"/>
        <a:buFont typeface="Georgia" pitchFamily="18" charset="0"/>
        <a:buChar char="*"/>
        <a:defRPr sz="2000" kern="1200">
          <a:solidFill>
            <a:srgbClr val="404040"/>
          </a:solidFill>
          <a:latin typeface="+mn-lt"/>
          <a:ea typeface="+mn-ea"/>
          <a:cs typeface="+mn-cs"/>
        </a:defRPr>
      </a:lvl2pPr>
      <a:lvl3pPr marL="822325" indent="-182563" algn="l" rtl="0" fontAlgn="base">
        <a:spcBef>
          <a:spcPct val="20000"/>
        </a:spcBef>
        <a:spcAft>
          <a:spcPts val="300"/>
        </a:spcAft>
        <a:buClr>
          <a:srgbClr val="C3260C"/>
        </a:buClr>
        <a:buSzPct val="130000"/>
        <a:buFont typeface="Georgia" pitchFamily="18" charset="0"/>
        <a:buChar char="*"/>
        <a:defRPr kern="1200">
          <a:solidFill>
            <a:srgbClr val="404040"/>
          </a:solidFill>
          <a:latin typeface="+mn-lt"/>
          <a:ea typeface="+mn-ea"/>
          <a:cs typeface="+mn-cs"/>
        </a:defRPr>
      </a:lvl3pPr>
      <a:lvl4pPr marL="1096963" indent="-182563" algn="l" rtl="0" fontAlgn="base">
        <a:spcBef>
          <a:spcPct val="20000"/>
        </a:spcBef>
        <a:spcAft>
          <a:spcPts val="300"/>
        </a:spcAft>
        <a:buClr>
          <a:srgbClr val="C3260C"/>
        </a:buClr>
        <a:buSzPct val="130000"/>
        <a:buFont typeface="Georgia" pitchFamily="18" charset="0"/>
        <a:buChar char="*"/>
        <a:defRPr sz="1600" kern="1200">
          <a:solidFill>
            <a:srgbClr val="404040"/>
          </a:solidFill>
          <a:latin typeface="+mn-lt"/>
          <a:ea typeface="+mn-ea"/>
          <a:cs typeface="+mn-cs"/>
        </a:defRPr>
      </a:lvl4pPr>
      <a:lvl5pPr marL="1389063" indent="-182563" algn="l" rtl="0" fontAlgn="base">
        <a:spcBef>
          <a:spcPct val="20000"/>
        </a:spcBef>
        <a:spcAft>
          <a:spcPts val="300"/>
        </a:spcAft>
        <a:buClr>
          <a:srgbClr val="C3260C"/>
        </a:buClr>
        <a:buSzPct val="130000"/>
        <a:buFont typeface="Georgia" pitchFamily="18" charset="0"/>
        <a:buChar char="*"/>
        <a:defRPr sz="1400" kern="1200">
          <a:solidFill>
            <a:srgbClr val="404040"/>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18.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1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crystalartusa.com/typesofglass.aspx" TargetMode="External"/><Relationship Id="rId2" Type="http://schemas.openxmlformats.org/officeDocument/2006/relationships/hyperlink" Target="http://supermanlee.com/mg448fall2010/joan/p.iii.history.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2 Subtítulo"/>
          <p:cNvSpPr>
            <a:spLocks noGrp="1"/>
          </p:cNvSpPr>
          <p:nvPr>
            <p:ph type="subTitle" idx="1"/>
          </p:nvPr>
        </p:nvSpPr>
        <p:spPr>
          <a:xfrm>
            <a:off x="1843088" y="4581525"/>
            <a:ext cx="6400800" cy="1752600"/>
          </a:xfrm>
        </p:spPr>
        <p:txBody>
          <a:bodyPr/>
          <a:lstStyle/>
          <a:p>
            <a:pPr algn="r"/>
            <a:r>
              <a:rPr lang="es-ES_tradnl" sz="2400" smtClean="0">
                <a:solidFill>
                  <a:schemeClr val="tx1"/>
                </a:solidFill>
              </a:rPr>
              <a:t>Presenters:</a:t>
            </a:r>
          </a:p>
          <a:p>
            <a:pPr algn="r"/>
            <a:r>
              <a:rPr lang="es-ES_tradnl" sz="2400" smtClean="0">
                <a:solidFill>
                  <a:schemeClr val="tx1"/>
                </a:solidFill>
              </a:rPr>
              <a:t>Alejandra Carrillo</a:t>
            </a:r>
          </a:p>
          <a:p>
            <a:pPr algn="r"/>
            <a:r>
              <a:rPr lang="es-ES_tradnl" sz="2400" smtClean="0">
                <a:solidFill>
                  <a:schemeClr val="tx1"/>
                </a:solidFill>
              </a:rPr>
              <a:t>Loredana Neves</a:t>
            </a:r>
          </a:p>
        </p:txBody>
      </p:sp>
      <p:sp>
        <p:nvSpPr>
          <p:cNvPr id="2" name="1 Título"/>
          <p:cNvSpPr>
            <a:spLocks noGrp="1"/>
          </p:cNvSpPr>
          <p:nvPr>
            <p:ph type="ctrTitle"/>
          </p:nvPr>
        </p:nvSpPr>
        <p:spPr>
          <a:xfrm>
            <a:off x="817581" y="3003985"/>
            <a:ext cx="7175351" cy="1793167"/>
          </a:xfrm>
        </p:spPr>
        <p:txBody>
          <a:bodyPr>
            <a:normAutofit/>
          </a:bodyPr>
          <a:lstStyle/>
          <a:p>
            <a:pPr marL="182880" indent="0" fontAlgn="auto">
              <a:spcAft>
                <a:spcPts val="0"/>
              </a:spcAft>
              <a:buClr>
                <a:schemeClr val="accent6">
                  <a:lumMod val="75000"/>
                </a:schemeClr>
              </a:buClr>
              <a:buFont typeface="Georgia" pitchFamily="18" charset="0"/>
              <a:buNone/>
              <a:defRPr/>
            </a:pPr>
            <a:r>
              <a:rPr lang="es-ES_tradnl" sz="6600" dirty="0" err="1" smtClean="0"/>
              <a:t>Glass</a:t>
            </a:r>
            <a:endParaRPr lang="es-ES_tradnl" sz="6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691680" y="557808"/>
            <a:ext cx="6512511" cy="1143000"/>
          </a:xfrm>
        </p:spPr>
        <p:txBody>
          <a:bodyPr/>
          <a:lstStyle/>
          <a:p>
            <a:pPr marL="320040" indent="-320040" fontAlgn="auto">
              <a:spcAft>
                <a:spcPts val="0"/>
              </a:spcAft>
              <a:buClr>
                <a:schemeClr val="accent6">
                  <a:lumMod val="75000"/>
                </a:schemeClr>
              </a:buClr>
              <a:defRPr/>
            </a:pPr>
            <a:r>
              <a:rPr lang="es-ES_tradnl" dirty="0" smtClean="0"/>
              <a:t>Concept</a:t>
            </a:r>
            <a:endParaRPr lang="es-ES_tradnl" dirty="0"/>
          </a:p>
        </p:txBody>
      </p:sp>
      <p:sp>
        <p:nvSpPr>
          <p:cNvPr id="5" name="2 Marcador de contenido"/>
          <p:cNvSpPr>
            <a:spLocks noGrp="1"/>
          </p:cNvSpPr>
          <p:nvPr>
            <p:ph sz="quarter" idx="13"/>
          </p:nvPr>
        </p:nvSpPr>
        <p:spPr>
          <a:xfrm>
            <a:off x="1116013" y="2690813"/>
            <a:ext cx="3816350" cy="2538412"/>
          </a:xfrm>
        </p:spPr>
        <p:txBody>
          <a:bodyPr rtlCol="0">
            <a:normAutofit lnSpcReduction="10000"/>
          </a:bodyPr>
          <a:lstStyle/>
          <a:p>
            <a:pPr indent="-182880" fontAlgn="auto">
              <a:buClr>
                <a:schemeClr val="accent6">
                  <a:lumMod val="75000"/>
                </a:schemeClr>
              </a:buClr>
              <a:defRPr/>
            </a:pPr>
            <a:r>
              <a:rPr lang="en-US" dirty="0" smtClean="0">
                <a:solidFill>
                  <a:schemeClr val="tx1">
                    <a:lumMod val="75000"/>
                    <a:lumOff val="25000"/>
                  </a:schemeClr>
                </a:solidFill>
              </a:rPr>
              <a:t>Glass is </a:t>
            </a:r>
            <a:r>
              <a:rPr lang="en-US" dirty="0">
                <a:solidFill>
                  <a:schemeClr val="tx1">
                    <a:lumMod val="75000"/>
                    <a:lumOff val="25000"/>
                  </a:schemeClr>
                </a:solidFill>
              </a:rPr>
              <a:t>an amorphous (non-crystalline) solid material. </a:t>
            </a:r>
            <a:endParaRPr lang="en-US" dirty="0" smtClean="0">
              <a:solidFill>
                <a:schemeClr val="tx1">
                  <a:lumMod val="75000"/>
                  <a:lumOff val="25000"/>
                </a:schemeClr>
              </a:solidFill>
            </a:endParaRPr>
          </a:p>
          <a:p>
            <a:pPr indent="-182880" fontAlgn="auto">
              <a:buClr>
                <a:schemeClr val="accent6">
                  <a:lumMod val="75000"/>
                </a:schemeClr>
              </a:buClr>
              <a:defRPr/>
            </a:pPr>
            <a:r>
              <a:rPr lang="en-US" dirty="0" smtClean="0">
                <a:solidFill>
                  <a:schemeClr val="tx1">
                    <a:lumMod val="75000"/>
                    <a:lumOff val="25000"/>
                  </a:schemeClr>
                </a:solidFill>
              </a:rPr>
              <a:t>They </a:t>
            </a:r>
            <a:r>
              <a:rPr lang="en-US" dirty="0">
                <a:solidFill>
                  <a:schemeClr val="tx1">
                    <a:lumMod val="75000"/>
                    <a:lumOff val="25000"/>
                  </a:schemeClr>
                </a:solidFill>
              </a:rPr>
              <a:t>are </a:t>
            </a:r>
            <a:r>
              <a:rPr lang="en-US" dirty="0" smtClean="0">
                <a:solidFill>
                  <a:schemeClr val="tx1">
                    <a:lumMod val="75000"/>
                    <a:lumOff val="25000"/>
                  </a:schemeClr>
                </a:solidFill>
              </a:rPr>
              <a:t>a hard material and optically transparent.</a:t>
            </a:r>
          </a:p>
          <a:p>
            <a:pPr indent="-182880" fontAlgn="auto">
              <a:buClr>
                <a:schemeClr val="accent6">
                  <a:lumMod val="75000"/>
                </a:schemeClr>
              </a:buClr>
              <a:defRPr/>
            </a:pPr>
            <a:r>
              <a:rPr lang="en-US" dirty="0" smtClean="0">
                <a:solidFill>
                  <a:schemeClr val="tx1">
                    <a:lumMod val="75000"/>
                    <a:lumOff val="25000"/>
                  </a:schemeClr>
                </a:solidFill>
              </a:rPr>
              <a:t>It is composed mainly of sand and alkali.</a:t>
            </a:r>
            <a:endParaRPr lang="es-ES_tradnl" dirty="0">
              <a:solidFill>
                <a:schemeClr val="tx1">
                  <a:lumMod val="75000"/>
                  <a:lumOff val="25000"/>
                </a:schemeClr>
              </a:solidFill>
            </a:endParaRPr>
          </a:p>
        </p:txBody>
      </p:sp>
      <p:pic>
        <p:nvPicPr>
          <p:cNvPr id="22531" name="Picture 2" descr="C:\Users\Sony\Desktop\glass.jpg"/>
          <p:cNvPicPr>
            <a:picLocks noChangeAspect="1" noChangeArrowheads="1"/>
          </p:cNvPicPr>
          <p:nvPr/>
        </p:nvPicPr>
        <p:blipFill>
          <a:blip r:embed="rId2"/>
          <a:srcRect/>
          <a:stretch>
            <a:fillRect/>
          </a:stretch>
        </p:blipFill>
        <p:spPr bwMode="auto">
          <a:xfrm>
            <a:off x="5410200" y="2205038"/>
            <a:ext cx="2857500" cy="274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691680" y="557808"/>
            <a:ext cx="6512511" cy="1143000"/>
          </a:xfrm>
        </p:spPr>
        <p:txBody>
          <a:bodyPr/>
          <a:lstStyle/>
          <a:p>
            <a:pPr marL="320040" indent="-320040" fontAlgn="auto">
              <a:spcAft>
                <a:spcPts val="0"/>
              </a:spcAft>
              <a:buClr>
                <a:schemeClr val="accent6">
                  <a:lumMod val="75000"/>
                </a:schemeClr>
              </a:buClr>
              <a:defRPr/>
            </a:pPr>
            <a:r>
              <a:rPr lang="es-ES_tradnl" dirty="0" err="1" smtClean="0"/>
              <a:t>How</a:t>
            </a:r>
            <a:r>
              <a:rPr lang="es-ES_tradnl" dirty="0" smtClean="0"/>
              <a:t> </a:t>
            </a:r>
            <a:r>
              <a:rPr lang="es-ES_tradnl" dirty="0" err="1" smtClean="0"/>
              <a:t>it</a:t>
            </a:r>
            <a:r>
              <a:rPr lang="es-ES_tradnl" dirty="0" smtClean="0"/>
              <a:t> </a:t>
            </a:r>
            <a:r>
              <a:rPr lang="es-ES_tradnl" dirty="0" err="1" smtClean="0"/>
              <a:t>is</a:t>
            </a:r>
            <a:r>
              <a:rPr lang="es-ES_tradnl" dirty="0" smtClean="0"/>
              <a:t> </a:t>
            </a:r>
            <a:r>
              <a:rPr lang="es-ES_tradnl" dirty="0" err="1" smtClean="0"/>
              <a:t>produced</a:t>
            </a:r>
            <a:endParaRPr lang="es-ES_tradnl" dirty="0"/>
          </a:p>
        </p:txBody>
      </p:sp>
      <p:sp>
        <p:nvSpPr>
          <p:cNvPr id="23554" name="1 CuadroTexto"/>
          <p:cNvSpPr txBox="1">
            <a:spLocks noChangeArrowheads="1"/>
          </p:cNvSpPr>
          <p:nvPr/>
        </p:nvSpPr>
        <p:spPr bwMode="auto">
          <a:xfrm>
            <a:off x="539750" y="2060575"/>
            <a:ext cx="7345363" cy="3724275"/>
          </a:xfrm>
          <a:prstGeom prst="rect">
            <a:avLst/>
          </a:prstGeom>
          <a:noFill/>
          <a:ln w="9525">
            <a:noFill/>
            <a:miter lim="800000"/>
            <a:headEnd/>
            <a:tailEnd/>
          </a:ln>
        </p:spPr>
        <p:txBody>
          <a:bodyPr>
            <a:spAutoFit/>
          </a:bodyPr>
          <a:lstStyle/>
          <a:p>
            <a:pPr algn="just"/>
            <a:r>
              <a:rPr lang="en-US" sz="2800">
                <a:solidFill>
                  <a:srgbClr val="FF0000"/>
                </a:solidFill>
                <a:latin typeface="Trebuchet MS" pitchFamily="34" charset="0"/>
              </a:rPr>
              <a:t>1. </a:t>
            </a:r>
            <a:r>
              <a:rPr lang="en-US">
                <a:latin typeface="Trebuchet MS" pitchFamily="34" charset="0"/>
              </a:rPr>
              <a:t>These materials sand (silicates, SiO2) and an alkali at high temperature fuse together.</a:t>
            </a:r>
          </a:p>
          <a:p>
            <a:pPr algn="just"/>
            <a:endParaRPr lang="en-US">
              <a:latin typeface="Trebuchet MS" pitchFamily="34" charset="0"/>
            </a:endParaRPr>
          </a:p>
          <a:p>
            <a:pPr algn="just"/>
            <a:endParaRPr lang="en-US">
              <a:latin typeface="Trebuchet MS" pitchFamily="34" charset="0"/>
            </a:endParaRPr>
          </a:p>
          <a:p>
            <a:pPr algn="just"/>
            <a:endParaRPr lang="en-US">
              <a:latin typeface="Trebuchet MS" pitchFamily="34" charset="0"/>
            </a:endParaRPr>
          </a:p>
          <a:p>
            <a:pPr algn="just"/>
            <a:endParaRPr lang="en-US">
              <a:latin typeface="Trebuchet MS" pitchFamily="34" charset="0"/>
            </a:endParaRPr>
          </a:p>
          <a:p>
            <a:pPr algn="just"/>
            <a:endParaRPr lang="en-US">
              <a:latin typeface="Trebuchet MS" pitchFamily="34" charset="0"/>
            </a:endParaRPr>
          </a:p>
          <a:p>
            <a:pPr algn="just"/>
            <a:endParaRPr lang="en-US">
              <a:latin typeface="Trebuchet MS" pitchFamily="34" charset="0"/>
            </a:endParaRPr>
          </a:p>
          <a:p>
            <a:pPr algn="just"/>
            <a:endParaRPr lang="en-US">
              <a:latin typeface="Trebuchet MS" pitchFamily="34" charset="0"/>
            </a:endParaRPr>
          </a:p>
          <a:p>
            <a:pPr algn="just"/>
            <a:endParaRPr lang="en-US">
              <a:latin typeface="Trebuchet MS" pitchFamily="34" charset="0"/>
            </a:endParaRPr>
          </a:p>
          <a:p>
            <a:pPr algn="just"/>
            <a:r>
              <a:rPr lang="en-US" sz="2800">
                <a:solidFill>
                  <a:srgbClr val="FF0000"/>
                </a:solidFill>
                <a:latin typeface="Trebuchet MS" pitchFamily="34" charset="0"/>
              </a:rPr>
              <a:t>2. </a:t>
            </a:r>
            <a:r>
              <a:rPr lang="en-US">
                <a:latin typeface="Trebuchet MS" pitchFamily="34" charset="0"/>
              </a:rPr>
              <a:t>They are cooled rapidly forming a rigid structure, however not having enough time to form a crystalline regular structure.</a:t>
            </a:r>
          </a:p>
        </p:txBody>
      </p:sp>
      <p:pic>
        <p:nvPicPr>
          <p:cNvPr id="23555" name="Picture 2" descr="http://www.lenntech.com/images/glass_1.jpg"/>
          <p:cNvPicPr>
            <a:picLocks noChangeAspect="1" noChangeArrowheads="1"/>
          </p:cNvPicPr>
          <p:nvPr/>
        </p:nvPicPr>
        <p:blipFill>
          <a:blip r:embed="rId2"/>
          <a:srcRect/>
          <a:stretch>
            <a:fillRect/>
          </a:stretch>
        </p:blipFill>
        <p:spPr bwMode="auto">
          <a:xfrm>
            <a:off x="4140200" y="3173413"/>
            <a:ext cx="2232025" cy="1525587"/>
          </a:xfrm>
          <a:prstGeom prst="rect">
            <a:avLst/>
          </a:prstGeom>
          <a:noFill/>
          <a:ln w="9525">
            <a:noFill/>
            <a:miter lim="800000"/>
            <a:headEnd/>
            <a:tailEnd/>
          </a:ln>
        </p:spPr>
      </p:pic>
      <p:pic>
        <p:nvPicPr>
          <p:cNvPr id="23556" name="Picture 4" descr="http://www.withamglass.co.uk/wp-content/uploads/2009/07/sand.jpg"/>
          <p:cNvPicPr>
            <a:picLocks noChangeAspect="1" noChangeArrowheads="1"/>
          </p:cNvPicPr>
          <p:nvPr/>
        </p:nvPicPr>
        <p:blipFill>
          <a:blip r:embed="rId3"/>
          <a:srcRect/>
          <a:stretch>
            <a:fillRect/>
          </a:stretch>
        </p:blipFill>
        <p:spPr bwMode="auto">
          <a:xfrm>
            <a:off x="1619250" y="3068638"/>
            <a:ext cx="2089150" cy="1770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2 Marcador de contenido"/>
          <p:cNvSpPr>
            <a:spLocks noGrp="1"/>
          </p:cNvSpPr>
          <p:nvPr>
            <p:ph sz="quarter" idx="13"/>
          </p:nvPr>
        </p:nvSpPr>
        <p:spPr>
          <a:xfrm>
            <a:off x="250825" y="1490663"/>
            <a:ext cx="5616575" cy="582612"/>
          </a:xfrm>
        </p:spPr>
        <p:txBody>
          <a:bodyPr/>
          <a:lstStyle/>
          <a:p>
            <a:r>
              <a:rPr lang="en-US" sz="1800" smtClean="0"/>
              <a:t>Common ingredients to obtain glass:</a:t>
            </a:r>
          </a:p>
        </p:txBody>
      </p:sp>
      <p:sp>
        <p:nvSpPr>
          <p:cNvPr id="5" name="4 CuadroTexto"/>
          <p:cNvSpPr txBox="1"/>
          <p:nvPr/>
        </p:nvSpPr>
        <p:spPr>
          <a:xfrm>
            <a:off x="611188" y="1989138"/>
            <a:ext cx="1944687" cy="646112"/>
          </a:xfrm>
          <a:prstGeom prst="rect">
            <a:avLst/>
          </a:prstGeom>
          <a:noFill/>
        </p:spPr>
        <p:txBody>
          <a:bodyPr>
            <a:spAutoFit/>
          </a:bodyPr>
          <a:lstStyle/>
          <a:p>
            <a:pPr fontAlgn="auto">
              <a:spcBef>
                <a:spcPts val="0"/>
              </a:spcBef>
              <a:spcAft>
                <a:spcPts val="0"/>
              </a:spcAft>
              <a:defRPr/>
            </a:pPr>
            <a:r>
              <a:rPr lang="es-ES_tradnl" dirty="0" err="1">
                <a:solidFill>
                  <a:schemeClr val="accent6">
                    <a:lumMod val="75000"/>
                  </a:schemeClr>
                </a:solidFill>
                <a:latin typeface="+mn-lt"/>
              </a:rPr>
              <a:t>Sand</a:t>
            </a:r>
            <a:r>
              <a:rPr lang="es-ES_tradnl" dirty="0">
                <a:solidFill>
                  <a:schemeClr val="accent6">
                    <a:lumMod val="75000"/>
                  </a:schemeClr>
                </a:solidFill>
                <a:latin typeface="+mn-lt"/>
              </a:rPr>
              <a:t> </a:t>
            </a:r>
          </a:p>
          <a:p>
            <a:pPr fontAlgn="auto">
              <a:spcBef>
                <a:spcPts val="0"/>
              </a:spcBef>
              <a:spcAft>
                <a:spcPts val="0"/>
              </a:spcAft>
              <a:defRPr/>
            </a:pPr>
            <a:r>
              <a:rPr lang="es-ES_tradnl" dirty="0">
                <a:latin typeface="+mn-lt"/>
              </a:rPr>
              <a:t>(SiO2 </a:t>
            </a:r>
            <a:r>
              <a:rPr lang="es-ES_tradnl" dirty="0" err="1">
                <a:latin typeface="+mn-lt"/>
              </a:rPr>
              <a:t>silica</a:t>
            </a:r>
            <a:r>
              <a:rPr lang="es-ES_tradnl" dirty="0">
                <a:latin typeface="+mn-lt"/>
              </a:rPr>
              <a:t>)</a:t>
            </a:r>
          </a:p>
        </p:txBody>
      </p:sp>
      <p:sp>
        <p:nvSpPr>
          <p:cNvPr id="24579" name="5 CuadroTexto"/>
          <p:cNvSpPr txBox="1">
            <a:spLocks noChangeArrowheads="1"/>
          </p:cNvSpPr>
          <p:nvPr/>
        </p:nvSpPr>
        <p:spPr bwMode="auto">
          <a:xfrm>
            <a:off x="3995738" y="2060575"/>
            <a:ext cx="4897437" cy="646113"/>
          </a:xfrm>
          <a:prstGeom prst="rect">
            <a:avLst/>
          </a:prstGeom>
          <a:noFill/>
          <a:ln w="9525">
            <a:noFill/>
            <a:miter lim="800000"/>
            <a:headEnd/>
            <a:tailEnd/>
          </a:ln>
        </p:spPr>
        <p:txBody>
          <a:bodyPr>
            <a:spAutoFit/>
          </a:bodyPr>
          <a:lstStyle/>
          <a:p>
            <a:r>
              <a:rPr lang="en-US">
                <a:latin typeface="Trebuchet MS" pitchFamily="34" charset="0"/>
              </a:rPr>
              <a:t>In its pure form it exists as a polymer. </a:t>
            </a:r>
          </a:p>
          <a:p>
            <a:endParaRPr lang="es-ES_tradnl">
              <a:latin typeface="Trebuchet MS" pitchFamily="34" charset="0"/>
            </a:endParaRPr>
          </a:p>
        </p:txBody>
      </p:sp>
      <p:sp>
        <p:nvSpPr>
          <p:cNvPr id="24580" name="6 CuadroTexto"/>
          <p:cNvSpPr txBox="1">
            <a:spLocks noChangeArrowheads="1"/>
          </p:cNvSpPr>
          <p:nvPr/>
        </p:nvSpPr>
        <p:spPr bwMode="auto">
          <a:xfrm>
            <a:off x="3995738" y="2706688"/>
            <a:ext cx="4897437" cy="1200150"/>
          </a:xfrm>
          <a:prstGeom prst="rect">
            <a:avLst/>
          </a:prstGeom>
          <a:noFill/>
          <a:ln w="9525">
            <a:noFill/>
            <a:miter lim="800000"/>
            <a:headEnd/>
            <a:tailEnd/>
          </a:ln>
        </p:spPr>
        <p:txBody>
          <a:bodyPr>
            <a:spAutoFit/>
          </a:bodyPr>
          <a:lstStyle/>
          <a:p>
            <a:pPr algn="just"/>
            <a:r>
              <a:rPr lang="en-US">
                <a:latin typeface="Trebuchet MS" pitchFamily="34" charset="0"/>
              </a:rPr>
              <a:t>Normally SiO2 softens up to 2000°C, where it starts to degrade.  Adding soda will lower the melting point to 1000°C making it more manageable.</a:t>
            </a:r>
            <a:endParaRPr lang="es-ES_tradnl">
              <a:latin typeface="Trebuchet MS" pitchFamily="34" charset="0"/>
            </a:endParaRPr>
          </a:p>
        </p:txBody>
      </p:sp>
      <p:sp>
        <p:nvSpPr>
          <p:cNvPr id="8" name="7 CuadroTexto"/>
          <p:cNvSpPr txBox="1"/>
          <p:nvPr/>
        </p:nvSpPr>
        <p:spPr>
          <a:xfrm>
            <a:off x="539750" y="2852738"/>
            <a:ext cx="2232025" cy="923925"/>
          </a:xfrm>
          <a:prstGeom prst="rect">
            <a:avLst/>
          </a:prstGeom>
          <a:noFill/>
        </p:spPr>
        <p:txBody>
          <a:bodyPr>
            <a:spAutoFit/>
          </a:bodyPr>
          <a:lstStyle/>
          <a:p>
            <a:pPr fontAlgn="auto">
              <a:spcBef>
                <a:spcPts val="0"/>
              </a:spcBef>
              <a:spcAft>
                <a:spcPts val="0"/>
              </a:spcAft>
              <a:defRPr/>
            </a:pPr>
            <a:r>
              <a:rPr lang="en-US" dirty="0">
                <a:solidFill>
                  <a:schemeClr val="accent6">
                    <a:lumMod val="75000"/>
                  </a:schemeClr>
                </a:solidFill>
                <a:latin typeface="+mn-lt"/>
              </a:rPr>
              <a:t>Soda ash</a:t>
            </a:r>
          </a:p>
          <a:p>
            <a:pPr fontAlgn="auto">
              <a:spcBef>
                <a:spcPts val="0"/>
              </a:spcBef>
              <a:spcAft>
                <a:spcPts val="0"/>
              </a:spcAft>
              <a:defRPr/>
            </a:pPr>
            <a:r>
              <a:rPr lang="en-US" dirty="0">
                <a:latin typeface="+mn-lt"/>
              </a:rPr>
              <a:t>(sodium carbonate Na2CO3</a:t>
            </a:r>
            <a:r>
              <a:rPr lang="es-ES_tradnl" dirty="0">
                <a:latin typeface="+mn-lt"/>
              </a:rPr>
              <a:t>)</a:t>
            </a:r>
          </a:p>
        </p:txBody>
      </p:sp>
      <p:sp>
        <p:nvSpPr>
          <p:cNvPr id="24582" name="8 CuadroTexto"/>
          <p:cNvSpPr txBox="1">
            <a:spLocks noChangeArrowheads="1"/>
          </p:cNvSpPr>
          <p:nvPr/>
        </p:nvSpPr>
        <p:spPr bwMode="auto">
          <a:xfrm>
            <a:off x="3976688" y="3997325"/>
            <a:ext cx="5148262" cy="2030413"/>
          </a:xfrm>
          <a:prstGeom prst="rect">
            <a:avLst/>
          </a:prstGeom>
          <a:noFill/>
          <a:ln w="9525">
            <a:noFill/>
            <a:miter lim="800000"/>
            <a:headEnd/>
            <a:tailEnd/>
          </a:ln>
        </p:spPr>
        <p:txBody>
          <a:bodyPr>
            <a:spAutoFit/>
          </a:bodyPr>
          <a:lstStyle/>
          <a:p>
            <a:pPr algn="just"/>
            <a:r>
              <a:rPr lang="en-US">
                <a:latin typeface="Trebuchet MS" pitchFamily="34" charset="0"/>
              </a:rPr>
              <a:t>Also known as lime, calcium carbonate is found naturally as limestone, marble, or chalk.</a:t>
            </a:r>
            <a:br>
              <a:rPr lang="en-US">
                <a:latin typeface="Trebuchet MS" pitchFamily="34" charset="0"/>
              </a:rPr>
            </a:br>
            <a:r>
              <a:rPr lang="en-US">
                <a:latin typeface="Trebuchet MS" pitchFamily="34" charset="0"/>
              </a:rPr>
              <a:t>The soda makes the glass water-soluble, soft and not very durable. Therefore lime is added increasing the hardness and chemical durability and providing insolubility of the materials.</a:t>
            </a:r>
          </a:p>
          <a:p>
            <a:pPr algn="just"/>
            <a:endParaRPr lang="es-ES_tradnl">
              <a:latin typeface="Trebuchet MS" pitchFamily="34" charset="0"/>
            </a:endParaRPr>
          </a:p>
        </p:txBody>
      </p:sp>
      <p:sp>
        <p:nvSpPr>
          <p:cNvPr id="10" name="9 CuadroTexto"/>
          <p:cNvSpPr txBox="1"/>
          <p:nvPr/>
        </p:nvSpPr>
        <p:spPr>
          <a:xfrm>
            <a:off x="539750" y="4244975"/>
            <a:ext cx="2232025" cy="1200150"/>
          </a:xfrm>
          <a:prstGeom prst="rect">
            <a:avLst/>
          </a:prstGeom>
          <a:noFill/>
        </p:spPr>
        <p:txBody>
          <a:bodyPr>
            <a:spAutoFit/>
          </a:bodyPr>
          <a:lstStyle/>
          <a:p>
            <a:pPr fontAlgn="auto">
              <a:spcBef>
                <a:spcPts val="0"/>
              </a:spcBef>
              <a:spcAft>
                <a:spcPts val="0"/>
              </a:spcAft>
              <a:defRPr/>
            </a:pPr>
            <a:r>
              <a:rPr lang="en-US" dirty="0">
                <a:solidFill>
                  <a:schemeClr val="accent6">
                    <a:lumMod val="75000"/>
                  </a:schemeClr>
                </a:solidFill>
                <a:latin typeface="+mn-lt"/>
              </a:rPr>
              <a:t>Limestone</a:t>
            </a:r>
          </a:p>
          <a:p>
            <a:pPr fontAlgn="auto">
              <a:spcBef>
                <a:spcPts val="0"/>
              </a:spcBef>
              <a:spcAft>
                <a:spcPts val="0"/>
              </a:spcAft>
              <a:defRPr/>
            </a:pPr>
            <a:r>
              <a:rPr lang="en-US" dirty="0">
                <a:latin typeface="+mn-lt"/>
              </a:rPr>
              <a:t>(calcium carbonate or CaCo3) or dolomite (MgCO3)</a:t>
            </a:r>
            <a:endParaRPr lang="es-ES_tradnl" dirty="0">
              <a:latin typeface="+mn-lt"/>
            </a:endParaRPr>
          </a:p>
        </p:txBody>
      </p:sp>
      <p:sp>
        <p:nvSpPr>
          <p:cNvPr id="11" name="2 Marcador de contenido"/>
          <p:cNvSpPr txBox="1">
            <a:spLocks/>
          </p:cNvSpPr>
          <p:nvPr/>
        </p:nvSpPr>
        <p:spPr>
          <a:xfrm>
            <a:off x="250825" y="6027738"/>
            <a:ext cx="8509000" cy="582612"/>
          </a:xfrm>
          <a:prstGeom prst="rect">
            <a:avLst/>
          </a:prstGeom>
        </p:spPr>
        <p:txBody>
          <a:bodyPr>
            <a:normAutofit fontScale="77500" lnSpcReduction="20000"/>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fontAlgn="auto">
              <a:defRPr/>
            </a:pPr>
            <a:r>
              <a:rPr lang="en-US" sz="2300" dirty="0"/>
              <a:t>Other materials and oxides can be added to increase properties (tinting, durability, etc.), produce different effects, colors, etc. </a:t>
            </a:r>
          </a:p>
          <a:p>
            <a:pPr fontAlgn="auto">
              <a:defRPr/>
            </a:pPr>
            <a:endParaRPr lang="en-US" dirty="0"/>
          </a:p>
        </p:txBody>
      </p:sp>
      <p:sp>
        <p:nvSpPr>
          <p:cNvPr id="12" name="1 Título"/>
          <p:cNvSpPr>
            <a:spLocks noGrp="1"/>
          </p:cNvSpPr>
          <p:nvPr>
            <p:ph type="title"/>
          </p:nvPr>
        </p:nvSpPr>
        <p:spPr>
          <a:xfrm>
            <a:off x="1691680" y="557808"/>
            <a:ext cx="6512511" cy="1143000"/>
          </a:xfrm>
        </p:spPr>
        <p:txBody>
          <a:bodyPr/>
          <a:lstStyle/>
          <a:p>
            <a:pPr marL="320040" indent="-320040" fontAlgn="auto">
              <a:spcAft>
                <a:spcPts val="0"/>
              </a:spcAft>
              <a:buClr>
                <a:schemeClr val="accent6">
                  <a:lumMod val="75000"/>
                </a:schemeClr>
              </a:buClr>
              <a:defRPr/>
            </a:pPr>
            <a:r>
              <a:rPr lang="es-ES_tradnl" dirty="0" err="1" smtClean="0"/>
              <a:t>How</a:t>
            </a:r>
            <a:r>
              <a:rPr lang="es-ES_tradnl" dirty="0" smtClean="0"/>
              <a:t> </a:t>
            </a:r>
            <a:r>
              <a:rPr lang="es-ES_tradnl" dirty="0" err="1" smtClean="0"/>
              <a:t>it</a:t>
            </a:r>
            <a:r>
              <a:rPr lang="es-ES_tradnl" dirty="0" smtClean="0"/>
              <a:t> </a:t>
            </a:r>
            <a:r>
              <a:rPr lang="es-ES_tradnl" dirty="0" err="1" smtClean="0"/>
              <a:t>is</a:t>
            </a:r>
            <a:r>
              <a:rPr lang="es-ES_tradnl" dirty="0" smtClean="0"/>
              <a:t> </a:t>
            </a:r>
            <a:r>
              <a:rPr lang="es-ES_tradnl" dirty="0" err="1" smtClean="0"/>
              <a:t>produced</a:t>
            </a:r>
            <a:endParaRPr lang="es-ES_tradnl" dirty="0"/>
          </a:p>
        </p:txBody>
      </p:sp>
      <p:cxnSp>
        <p:nvCxnSpPr>
          <p:cNvPr id="14" name="13 Conector recto de flecha"/>
          <p:cNvCxnSpPr/>
          <p:nvPr/>
        </p:nvCxnSpPr>
        <p:spPr>
          <a:xfrm>
            <a:off x="2771775" y="2276475"/>
            <a:ext cx="1008063" cy="0"/>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p:nvPr/>
        </p:nvCxnSpPr>
        <p:spPr>
          <a:xfrm>
            <a:off x="2771775" y="4724400"/>
            <a:ext cx="1008063" cy="0"/>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p:nvPr/>
        </p:nvCxnSpPr>
        <p:spPr>
          <a:xfrm>
            <a:off x="2771775" y="3284538"/>
            <a:ext cx="1008063" cy="0"/>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691680" y="557808"/>
            <a:ext cx="6512511" cy="1143000"/>
          </a:xfrm>
        </p:spPr>
        <p:txBody>
          <a:bodyPr/>
          <a:lstStyle/>
          <a:p>
            <a:pPr marL="320040" indent="-320040" fontAlgn="auto">
              <a:spcAft>
                <a:spcPts val="0"/>
              </a:spcAft>
              <a:buClr>
                <a:schemeClr val="accent6">
                  <a:lumMod val="75000"/>
                </a:schemeClr>
              </a:buClr>
              <a:defRPr/>
            </a:pPr>
            <a:r>
              <a:rPr lang="es-ES_tradnl" dirty="0" err="1" smtClean="0"/>
              <a:t>Characteristics</a:t>
            </a:r>
            <a:endParaRPr lang="es-ES_tradnl" dirty="0"/>
          </a:p>
        </p:txBody>
      </p:sp>
      <p:sp>
        <p:nvSpPr>
          <p:cNvPr id="5" name="2 Marcador de contenido"/>
          <p:cNvSpPr>
            <a:spLocks noGrp="1"/>
          </p:cNvSpPr>
          <p:nvPr>
            <p:ph sz="quarter" idx="13"/>
          </p:nvPr>
        </p:nvSpPr>
        <p:spPr>
          <a:xfrm>
            <a:off x="539750" y="1557338"/>
            <a:ext cx="5400675" cy="5300662"/>
          </a:xfrm>
        </p:spPr>
        <p:txBody>
          <a:bodyPr rtlCol="0">
            <a:normAutofit/>
          </a:bodyPr>
          <a:lstStyle/>
          <a:p>
            <a:pPr indent="-182880" fontAlgn="auto">
              <a:buClr>
                <a:schemeClr val="accent6">
                  <a:lumMod val="75000"/>
                </a:schemeClr>
              </a:buClr>
              <a:defRPr/>
            </a:pPr>
            <a:r>
              <a:rPr lang="en-US" dirty="0" smtClean="0">
                <a:solidFill>
                  <a:schemeClr val="tx1">
                    <a:lumMod val="75000"/>
                    <a:lumOff val="25000"/>
                  </a:schemeClr>
                </a:solidFill>
              </a:rPr>
              <a:t>Solid </a:t>
            </a:r>
            <a:r>
              <a:rPr lang="en-US" dirty="0">
                <a:solidFill>
                  <a:schemeClr val="tx1">
                    <a:lumMod val="75000"/>
                    <a:lumOff val="25000"/>
                  </a:schemeClr>
                </a:solidFill>
              </a:rPr>
              <a:t>and hard </a:t>
            </a:r>
            <a:r>
              <a:rPr lang="en-US" dirty="0" smtClean="0">
                <a:solidFill>
                  <a:schemeClr val="tx1">
                    <a:lumMod val="75000"/>
                    <a:lumOff val="25000"/>
                  </a:schemeClr>
                </a:solidFill>
              </a:rPr>
              <a:t>material</a:t>
            </a:r>
          </a:p>
          <a:p>
            <a:pPr marL="45720" indent="0" fontAlgn="auto">
              <a:buClr>
                <a:schemeClr val="accent6">
                  <a:lumMod val="75000"/>
                </a:schemeClr>
              </a:buClr>
              <a:buFont typeface="Georgia" pitchFamily="18" charset="0"/>
              <a:buNone/>
              <a:defRPr/>
            </a:pPr>
            <a:endParaRPr lang="en-US" dirty="0">
              <a:solidFill>
                <a:schemeClr val="tx1">
                  <a:lumMod val="75000"/>
                  <a:lumOff val="25000"/>
                </a:schemeClr>
              </a:solidFill>
            </a:endParaRPr>
          </a:p>
          <a:p>
            <a:pPr indent="-182880" fontAlgn="auto">
              <a:buClr>
                <a:schemeClr val="accent6">
                  <a:lumMod val="75000"/>
                </a:schemeClr>
              </a:buClr>
              <a:defRPr/>
            </a:pPr>
            <a:r>
              <a:rPr lang="en-US" dirty="0" smtClean="0">
                <a:solidFill>
                  <a:schemeClr val="tx1">
                    <a:lumMod val="75000"/>
                    <a:lumOff val="25000"/>
                  </a:schemeClr>
                </a:solidFill>
              </a:rPr>
              <a:t>Disordered </a:t>
            </a:r>
            <a:r>
              <a:rPr lang="en-US" dirty="0">
                <a:solidFill>
                  <a:schemeClr val="tx1">
                    <a:lumMod val="75000"/>
                    <a:lumOff val="25000"/>
                  </a:schemeClr>
                </a:solidFill>
              </a:rPr>
              <a:t>and amorphous structure</a:t>
            </a:r>
          </a:p>
          <a:p>
            <a:pPr indent="-182880" fontAlgn="auto">
              <a:buClr>
                <a:schemeClr val="accent6">
                  <a:lumMod val="75000"/>
                </a:schemeClr>
              </a:buClr>
              <a:defRPr/>
            </a:pPr>
            <a:endParaRPr lang="en-US" dirty="0" smtClean="0">
              <a:solidFill>
                <a:schemeClr val="tx1">
                  <a:lumMod val="75000"/>
                  <a:lumOff val="25000"/>
                </a:schemeClr>
              </a:solidFill>
            </a:endParaRPr>
          </a:p>
          <a:p>
            <a:pPr indent="-182880" fontAlgn="auto">
              <a:buClr>
                <a:schemeClr val="accent6">
                  <a:lumMod val="75000"/>
                </a:schemeClr>
              </a:buClr>
              <a:defRPr/>
            </a:pPr>
            <a:r>
              <a:rPr lang="en-US" dirty="0" smtClean="0">
                <a:solidFill>
                  <a:schemeClr val="tx1">
                    <a:lumMod val="75000"/>
                    <a:lumOff val="25000"/>
                  </a:schemeClr>
                </a:solidFill>
              </a:rPr>
              <a:t>Fragile </a:t>
            </a:r>
            <a:r>
              <a:rPr lang="en-US" dirty="0">
                <a:solidFill>
                  <a:schemeClr val="tx1">
                    <a:lumMod val="75000"/>
                    <a:lumOff val="25000"/>
                  </a:schemeClr>
                </a:solidFill>
              </a:rPr>
              <a:t>and easily breakable into sharp pieces </a:t>
            </a:r>
          </a:p>
          <a:p>
            <a:pPr indent="-182880" fontAlgn="auto">
              <a:buClr>
                <a:schemeClr val="accent6">
                  <a:lumMod val="75000"/>
                </a:schemeClr>
              </a:buClr>
              <a:defRPr/>
            </a:pPr>
            <a:endParaRPr lang="en-US" dirty="0" smtClean="0">
              <a:solidFill>
                <a:schemeClr val="tx1">
                  <a:lumMod val="75000"/>
                  <a:lumOff val="25000"/>
                </a:schemeClr>
              </a:solidFill>
            </a:endParaRPr>
          </a:p>
          <a:p>
            <a:pPr indent="-182880" fontAlgn="auto">
              <a:buClr>
                <a:schemeClr val="accent6">
                  <a:lumMod val="75000"/>
                </a:schemeClr>
              </a:buClr>
              <a:defRPr/>
            </a:pPr>
            <a:r>
              <a:rPr lang="en-US" dirty="0" smtClean="0">
                <a:solidFill>
                  <a:schemeClr val="tx1">
                    <a:lumMod val="75000"/>
                    <a:lumOff val="25000"/>
                  </a:schemeClr>
                </a:solidFill>
              </a:rPr>
              <a:t>Transparent </a:t>
            </a:r>
            <a:r>
              <a:rPr lang="en-US" dirty="0">
                <a:solidFill>
                  <a:schemeClr val="tx1">
                    <a:lumMod val="75000"/>
                    <a:lumOff val="25000"/>
                  </a:schemeClr>
                </a:solidFill>
              </a:rPr>
              <a:t>to visible light</a:t>
            </a:r>
          </a:p>
          <a:p>
            <a:pPr indent="-182880" fontAlgn="auto">
              <a:buClr>
                <a:schemeClr val="accent6">
                  <a:lumMod val="75000"/>
                </a:schemeClr>
              </a:buClr>
              <a:defRPr/>
            </a:pPr>
            <a:endParaRPr lang="en-US" dirty="0" smtClean="0">
              <a:solidFill>
                <a:schemeClr val="tx1">
                  <a:lumMod val="75000"/>
                  <a:lumOff val="25000"/>
                </a:schemeClr>
              </a:solidFill>
            </a:endParaRPr>
          </a:p>
          <a:p>
            <a:pPr indent="-182880" fontAlgn="auto">
              <a:buClr>
                <a:schemeClr val="accent6">
                  <a:lumMod val="75000"/>
                </a:schemeClr>
              </a:buClr>
              <a:defRPr/>
            </a:pPr>
            <a:r>
              <a:rPr lang="en-US" dirty="0" smtClean="0">
                <a:solidFill>
                  <a:schemeClr val="tx1">
                    <a:lumMod val="75000"/>
                    <a:lumOff val="25000"/>
                  </a:schemeClr>
                </a:solidFill>
              </a:rPr>
              <a:t>Inert </a:t>
            </a:r>
            <a:r>
              <a:rPr lang="en-US" dirty="0">
                <a:solidFill>
                  <a:schemeClr val="tx1">
                    <a:lumMod val="75000"/>
                    <a:lumOff val="25000"/>
                  </a:schemeClr>
                </a:solidFill>
              </a:rPr>
              <a:t>and biologically inactive material. </a:t>
            </a:r>
          </a:p>
        </p:txBody>
      </p:sp>
      <p:pic>
        <p:nvPicPr>
          <p:cNvPr id="25603" name="Picture 2" descr="http://likke.org/wp-content/uploads/2010/10/shattered-glass-225.jpg"/>
          <p:cNvPicPr>
            <a:picLocks noChangeAspect="1" noChangeArrowheads="1"/>
          </p:cNvPicPr>
          <p:nvPr/>
        </p:nvPicPr>
        <p:blipFill>
          <a:blip r:embed="rId2"/>
          <a:srcRect/>
          <a:stretch>
            <a:fillRect/>
          </a:stretch>
        </p:blipFill>
        <p:spPr bwMode="auto">
          <a:xfrm>
            <a:off x="6100763" y="1484313"/>
            <a:ext cx="2143125" cy="2143125"/>
          </a:xfrm>
          <a:prstGeom prst="rect">
            <a:avLst/>
          </a:prstGeom>
          <a:noFill/>
          <a:ln w="9525">
            <a:noFill/>
            <a:miter lim="800000"/>
            <a:headEnd/>
            <a:tailEnd/>
          </a:ln>
        </p:spPr>
      </p:pic>
      <p:pic>
        <p:nvPicPr>
          <p:cNvPr id="25604" name="Picture 4" descr="http://image.shutterstock.com/display_pic_with_logo/2118/2118,1205533020,1/stock-photo-shafts-of-light-stream-through-stained-glass-window-inside-a-church-10374088.jpg"/>
          <p:cNvPicPr>
            <a:picLocks noChangeAspect="1" noChangeArrowheads="1"/>
          </p:cNvPicPr>
          <p:nvPr/>
        </p:nvPicPr>
        <p:blipFill>
          <a:blip r:embed="rId3"/>
          <a:srcRect/>
          <a:stretch>
            <a:fillRect/>
          </a:stretch>
        </p:blipFill>
        <p:spPr bwMode="auto">
          <a:xfrm>
            <a:off x="6324600" y="3832225"/>
            <a:ext cx="1703388" cy="2660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611188" y="1341438"/>
            <a:ext cx="5256212" cy="5516562"/>
          </a:xfrm>
        </p:spPr>
        <p:txBody>
          <a:bodyPr rtlCol="0">
            <a:normAutofit fontScale="92500" lnSpcReduction="20000"/>
          </a:bodyPr>
          <a:lstStyle/>
          <a:p>
            <a:pPr indent="-182880" fontAlgn="auto">
              <a:buClr>
                <a:schemeClr val="accent6">
                  <a:lumMod val="75000"/>
                </a:schemeClr>
              </a:buClr>
              <a:defRPr/>
            </a:pPr>
            <a:r>
              <a:rPr lang="en-US" dirty="0" smtClean="0">
                <a:solidFill>
                  <a:schemeClr val="tx1">
                    <a:lumMod val="75000"/>
                    <a:lumOff val="25000"/>
                  </a:schemeClr>
                </a:solidFill>
              </a:rPr>
              <a:t>Is </a:t>
            </a:r>
            <a:r>
              <a:rPr lang="en-US" dirty="0">
                <a:solidFill>
                  <a:schemeClr val="tx1">
                    <a:lumMod val="75000"/>
                    <a:lumOff val="25000"/>
                  </a:schemeClr>
                </a:solidFill>
              </a:rPr>
              <a:t>100% recyclable and one of the safest packaging materials due to its composition and properties</a:t>
            </a:r>
          </a:p>
          <a:p>
            <a:pPr indent="-182880" fontAlgn="auto">
              <a:buClr>
                <a:schemeClr val="accent6">
                  <a:lumMod val="75000"/>
                </a:schemeClr>
              </a:buClr>
              <a:defRPr/>
            </a:pPr>
            <a:r>
              <a:rPr lang="en-US" dirty="0" smtClean="0">
                <a:solidFill>
                  <a:schemeClr val="tx1">
                    <a:lumMod val="75000"/>
                    <a:lumOff val="25000"/>
                  </a:schemeClr>
                </a:solidFill>
              </a:rPr>
              <a:t>It is </a:t>
            </a:r>
            <a:r>
              <a:rPr lang="en-US" dirty="0">
                <a:solidFill>
                  <a:schemeClr val="tx1">
                    <a:lumMod val="75000"/>
                    <a:lumOff val="25000"/>
                  </a:schemeClr>
                </a:solidFill>
              </a:rPr>
              <a:t>used </a:t>
            </a:r>
            <a:r>
              <a:rPr lang="en-US" dirty="0" smtClean="0">
                <a:solidFill>
                  <a:schemeClr val="tx1">
                    <a:lumMod val="75000"/>
                    <a:lumOff val="25000"/>
                  </a:schemeClr>
                </a:solidFill>
              </a:rPr>
              <a:t>for:</a:t>
            </a:r>
          </a:p>
          <a:p>
            <a:pPr marL="45720" indent="0" fontAlgn="auto">
              <a:buClr>
                <a:schemeClr val="accent6">
                  <a:lumMod val="75000"/>
                </a:schemeClr>
              </a:buClr>
              <a:buFont typeface="Georgia" pitchFamily="18" charset="0"/>
              <a:buNone/>
              <a:defRPr/>
            </a:pPr>
            <a:r>
              <a:rPr lang="en-US" dirty="0">
                <a:solidFill>
                  <a:schemeClr val="tx1">
                    <a:lumMod val="75000"/>
                    <a:lumOff val="25000"/>
                  </a:schemeClr>
                </a:solidFill>
              </a:rPr>
              <a:t>	A</a:t>
            </a:r>
            <a:r>
              <a:rPr lang="en-US" dirty="0" smtClean="0">
                <a:solidFill>
                  <a:schemeClr val="tx1">
                    <a:lumMod val="75000"/>
                    <a:lumOff val="25000"/>
                  </a:schemeClr>
                </a:solidFill>
              </a:rPr>
              <a:t>rchitecture application</a:t>
            </a:r>
          </a:p>
          <a:p>
            <a:pPr marL="45720" indent="0" fontAlgn="auto">
              <a:buClr>
                <a:schemeClr val="accent6">
                  <a:lumMod val="75000"/>
                </a:schemeClr>
              </a:buClr>
              <a:buFont typeface="Georgia" pitchFamily="18" charset="0"/>
              <a:buNone/>
              <a:defRPr/>
            </a:pPr>
            <a:r>
              <a:rPr lang="en-US" dirty="0" smtClean="0">
                <a:solidFill>
                  <a:schemeClr val="tx1">
                    <a:lumMod val="75000"/>
                    <a:lumOff val="25000"/>
                  </a:schemeClr>
                </a:solidFill>
              </a:rPr>
              <a:t>	Illumination</a:t>
            </a:r>
          </a:p>
          <a:p>
            <a:pPr marL="45720" indent="0" fontAlgn="auto">
              <a:buClr>
                <a:schemeClr val="accent6">
                  <a:lumMod val="75000"/>
                </a:schemeClr>
              </a:buClr>
              <a:buFont typeface="Georgia" pitchFamily="18" charset="0"/>
              <a:buNone/>
              <a:defRPr/>
            </a:pPr>
            <a:r>
              <a:rPr lang="en-US" dirty="0">
                <a:solidFill>
                  <a:schemeClr val="tx1">
                    <a:lumMod val="75000"/>
                    <a:lumOff val="25000"/>
                  </a:schemeClr>
                </a:solidFill>
              </a:rPr>
              <a:t>	E</a:t>
            </a:r>
            <a:r>
              <a:rPr lang="en-US" dirty="0" smtClean="0">
                <a:solidFill>
                  <a:schemeClr val="tx1">
                    <a:lumMod val="75000"/>
                    <a:lumOff val="25000"/>
                  </a:schemeClr>
                </a:solidFill>
              </a:rPr>
              <a:t>lectrical transmission</a:t>
            </a:r>
          </a:p>
          <a:p>
            <a:pPr marL="45720" indent="0" fontAlgn="auto">
              <a:buClr>
                <a:schemeClr val="accent6">
                  <a:lumMod val="75000"/>
                </a:schemeClr>
              </a:buClr>
              <a:buFont typeface="Georgia" pitchFamily="18" charset="0"/>
              <a:buNone/>
              <a:defRPr/>
            </a:pPr>
            <a:r>
              <a:rPr lang="en-US" dirty="0" smtClean="0">
                <a:solidFill>
                  <a:schemeClr val="tx1">
                    <a:lumMod val="75000"/>
                    <a:lumOff val="25000"/>
                  </a:schemeClr>
                </a:solidFill>
              </a:rPr>
              <a:t>	Instruments </a:t>
            </a:r>
            <a:r>
              <a:rPr lang="en-US" dirty="0">
                <a:solidFill>
                  <a:schemeClr val="tx1">
                    <a:lumMod val="75000"/>
                    <a:lumOff val="25000"/>
                  </a:schemeClr>
                </a:solidFill>
              </a:rPr>
              <a:t>for scientific </a:t>
            </a:r>
            <a:r>
              <a:rPr lang="en-US" dirty="0" smtClean="0">
                <a:solidFill>
                  <a:schemeClr val="tx1">
                    <a:lumMod val="75000"/>
                    <a:lumOff val="25000"/>
                  </a:schemeClr>
                </a:solidFill>
              </a:rPr>
              <a:t>research</a:t>
            </a:r>
          </a:p>
          <a:p>
            <a:pPr marL="45720" indent="0" fontAlgn="auto">
              <a:buClr>
                <a:schemeClr val="accent6">
                  <a:lumMod val="75000"/>
                </a:schemeClr>
              </a:buClr>
              <a:buFont typeface="Georgia" pitchFamily="18" charset="0"/>
              <a:buNone/>
              <a:defRPr/>
            </a:pPr>
            <a:r>
              <a:rPr lang="en-US" dirty="0" smtClean="0">
                <a:solidFill>
                  <a:schemeClr val="tx1">
                    <a:lumMod val="75000"/>
                    <a:lumOff val="25000"/>
                  </a:schemeClr>
                </a:solidFill>
              </a:rPr>
              <a:t>	Optical instruments</a:t>
            </a:r>
          </a:p>
          <a:p>
            <a:pPr marL="45720" indent="0" fontAlgn="auto">
              <a:buClr>
                <a:schemeClr val="accent6">
                  <a:lumMod val="75000"/>
                </a:schemeClr>
              </a:buClr>
              <a:buFont typeface="Georgia" pitchFamily="18" charset="0"/>
              <a:buNone/>
              <a:defRPr/>
            </a:pPr>
            <a:r>
              <a:rPr lang="en-US" dirty="0" smtClean="0">
                <a:solidFill>
                  <a:schemeClr val="tx1">
                    <a:lumMod val="75000"/>
                    <a:lumOff val="25000"/>
                  </a:schemeClr>
                </a:solidFill>
              </a:rPr>
              <a:t>	Domestic tools</a:t>
            </a:r>
          </a:p>
          <a:p>
            <a:pPr marL="45720" indent="0" fontAlgn="auto">
              <a:buClr>
                <a:schemeClr val="accent6">
                  <a:lumMod val="75000"/>
                </a:schemeClr>
              </a:buClr>
              <a:buFont typeface="Georgia" pitchFamily="18" charset="0"/>
              <a:buNone/>
              <a:defRPr/>
            </a:pPr>
            <a:r>
              <a:rPr lang="en-US" dirty="0" smtClean="0">
                <a:solidFill>
                  <a:schemeClr val="tx1">
                    <a:lumMod val="75000"/>
                    <a:lumOff val="25000"/>
                  </a:schemeClr>
                </a:solidFill>
              </a:rPr>
              <a:t>	Even </a:t>
            </a:r>
            <a:r>
              <a:rPr lang="en-US" dirty="0">
                <a:solidFill>
                  <a:schemeClr val="tx1">
                    <a:lumMod val="75000"/>
                    <a:lumOff val="25000"/>
                  </a:schemeClr>
                </a:solidFill>
              </a:rPr>
              <a:t>textiles. </a:t>
            </a:r>
            <a:endParaRPr lang="en-US" dirty="0" smtClean="0">
              <a:solidFill>
                <a:schemeClr val="tx1">
                  <a:lumMod val="75000"/>
                  <a:lumOff val="25000"/>
                </a:schemeClr>
              </a:solidFill>
            </a:endParaRPr>
          </a:p>
          <a:p>
            <a:pPr indent="-182880" fontAlgn="auto">
              <a:buClr>
                <a:schemeClr val="accent6">
                  <a:lumMod val="75000"/>
                </a:schemeClr>
              </a:buClr>
              <a:defRPr/>
            </a:pPr>
            <a:r>
              <a:rPr lang="en-US" dirty="0" smtClean="0">
                <a:solidFill>
                  <a:schemeClr val="tx1">
                    <a:lumMod val="75000"/>
                    <a:lumOff val="25000"/>
                  </a:schemeClr>
                </a:solidFill>
              </a:rPr>
              <a:t>Glass </a:t>
            </a:r>
            <a:r>
              <a:rPr lang="en-US" dirty="0">
                <a:solidFill>
                  <a:schemeClr val="tx1">
                    <a:lumMod val="75000"/>
                    <a:lumOff val="25000"/>
                  </a:schemeClr>
                </a:solidFill>
              </a:rPr>
              <a:t>does not deteriorate, corrode, stain or fade </a:t>
            </a:r>
            <a:r>
              <a:rPr lang="en-US" dirty="0" smtClean="0">
                <a:solidFill>
                  <a:schemeClr val="tx1">
                    <a:lumMod val="75000"/>
                    <a:lumOff val="25000"/>
                  </a:schemeClr>
                </a:solidFill>
              </a:rPr>
              <a:t>                 the </a:t>
            </a:r>
            <a:r>
              <a:rPr lang="en-US" dirty="0">
                <a:solidFill>
                  <a:schemeClr val="tx1">
                    <a:lumMod val="75000"/>
                    <a:lumOff val="25000"/>
                  </a:schemeClr>
                </a:solidFill>
              </a:rPr>
              <a:t>safest packaging materials. </a:t>
            </a:r>
          </a:p>
          <a:p>
            <a:pPr indent="-182880" fontAlgn="auto">
              <a:buClr>
                <a:schemeClr val="accent6">
                  <a:lumMod val="75000"/>
                </a:schemeClr>
              </a:buClr>
              <a:defRPr/>
            </a:pPr>
            <a:r>
              <a:rPr lang="en-US" dirty="0">
                <a:solidFill>
                  <a:schemeClr val="tx1">
                    <a:lumMod val="75000"/>
                    <a:lumOff val="25000"/>
                  </a:schemeClr>
                </a:solidFill>
              </a:rPr>
              <a:t>These properties can be modified and changed by adding other compounds or heat treatment</a:t>
            </a:r>
          </a:p>
          <a:p>
            <a:pPr indent="-182880" fontAlgn="auto">
              <a:buClr>
                <a:schemeClr val="accent6">
                  <a:lumMod val="75000"/>
                </a:schemeClr>
              </a:buClr>
              <a:defRPr/>
            </a:pPr>
            <a:endParaRPr lang="es-ES_tradnl" dirty="0">
              <a:solidFill>
                <a:schemeClr val="tx1">
                  <a:lumMod val="75000"/>
                  <a:lumOff val="25000"/>
                </a:schemeClr>
              </a:solidFill>
            </a:endParaRPr>
          </a:p>
        </p:txBody>
      </p:sp>
      <p:sp>
        <p:nvSpPr>
          <p:cNvPr id="4" name="1 Título"/>
          <p:cNvSpPr>
            <a:spLocks noGrp="1"/>
          </p:cNvSpPr>
          <p:nvPr>
            <p:ph type="title"/>
          </p:nvPr>
        </p:nvSpPr>
        <p:spPr>
          <a:xfrm>
            <a:off x="1691680" y="557808"/>
            <a:ext cx="6512511" cy="1143000"/>
          </a:xfrm>
        </p:spPr>
        <p:txBody>
          <a:bodyPr/>
          <a:lstStyle/>
          <a:p>
            <a:pPr marL="320040" indent="-320040" fontAlgn="auto">
              <a:spcAft>
                <a:spcPts val="0"/>
              </a:spcAft>
              <a:buClr>
                <a:schemeClr val="accent6">
                  <a:lumMod val="75000"/>
                </a:schemeClr>
              </a:buClr>
              <a:defRPr/>
            </a:pPr>
            <a:r>
              <a:rPr lang="es-ES_tradnl" dirty="0" err="1" smtClean="0"/>
              <a:t>Characteristics</a:t>
            </a:r>
            <a:endParaRPr lang="es-ES_tradnl" dirty="0"/>
          </a:p>
        </p:txBody>
      </p:sp>
      <p:cxnSp>
        <p:nvCxnSpPr>
          <p:cNvPr id="6" name="5 Conector recto de flecha"/>
          <p:cNvCxnSpPr/>
          <p:nvPr/>
        </p:nvCxnSpPr>
        <p:spPr>
          <a:xfrm>
            <a:off x="1908175" y="5300663"/>
            <a:ext cx="1008063" cy="0"/>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pic>
        <p:nvPicPr>
          <p:cNvPr id="26628" name="Picture 2" descr="http://images1.wikia.nocookie.net/__cb20110512185751/inciclopedia/images/4/48/Recycle.jpg"/>
          <p:cNvPicPr>
            <a:picLocks noChangeAspect="1" noChangeArrowheads="1"/>
          </p:cNvPicPr>
          <p:nvPr/>
        </p:nvPicPr>
        <p:blipFill>
          <a:blip r:embed="rId2"/>
          <a:srcRect/>
          <a:stretch>
            <a:fillRect/>
          </a:stretch>
        </p:blipFill>
        <p:spPr bwMode="auto">
          <a:xfrm>
            <a:off x="5795963" y="1412875"/>
            <a:ext cx="1439862" cy="1439863"/>
          </a:xfrm>
          <a:prstGeom prst="rect">
            <a:avLst/>
          </a:prstGeom>
          <a:noFill/>
          <a:ln w="9525">
            <a:noFill/>
            <a:miter lim="800000"/>
            <a:headEnd/>
            <a:tailEnd/>
          </a:ln>
        </p:spPr>
      </p:pic>
      <p:pic>
        <p:nvPicPr>
          <p:cNvPr id="26629" name="Picture 4" descr="http://cdn1.lostateminor.com/wp-content/uploads/2010/04/Glass-House-3.jpg"/>
          <p:cNvPicPr>
            <a:picLocks noChangeAspect="1" noChangeArrowheads="1"/>
          </p:cNvPicPr>
          <p:nvPr/>
        </p:nvPicPr>
        <p:blipFill>
          <a:blip r:embed="rId3"/>
          <a:srcRect/>
          <a:stretch>
            <a:fillRect/>
          </a:stretch>
        </p:blipFill>
        <p:spPr bwMode="auto">
          <a:xfrm>
            <a:off x="6011863" y="2924175"/>
            <a:ext cx="2989262" cy="2205038"/>
          </a:xfrm>
          <a:prstGeom prst="rect">
            <a:avLst/>
          </a:prstGeom>
          <a:noFill/>
          <a:ln w="9525">
            <a:noFill/>
            <a:miter lim="800000"/>
            <a:headEnd/>
            <a:tailEnd/>
          </a:ln>
        </p:spPr>
      </p:pic>
      <p:pic>
        <p:nvPicPr>
          <p:cNvPr id="26630" name="Picture 6" descr="http://1.bp.blogspot.com/_V58OS1m3JuE/Sb3BMyZO4hI/AAAAAAAAAKU/KD-8cPuDCKw/s400/501407Glasses.jpg"/>
          <p:cNvPicPr>
            <a:picLocks noChangeAspect="1" noChangeArrowheads="1"/>
          </p:cNvPicPr>
          <p:nvPr/>
        </p:nvPicPr>
        <p:blipFill>
          <a:blip r:embed="rId4"/>
          <a:srcRect/>
          <a:stretch>
            <a:fillRect/>
          </a:stretch>
        </p:blipFill>
        <p:spPr bwMode="auto">
          <a:xfrm>
            <a:off x="7585075" y="1773238"/>
            <a:ext cx="1081088" cy="1079500"/>
          </a:xfrm>
          <a:prstGeom prst="rect">
            <a:avLst/>
          </a:prstGeom>
          <a:noFill/>
          <a:ln w="9525">
            <a:noFill/>
            <a:miter lim="800000"/>
            <a:headEnd/>
            <a:tailEnd/>
          </a:ln>
        </p:spPr>
      </p:pic>
      <p:pic>
        <p:nvPicPr>
          <p:cNvPr id="26631" name="Picture 8" descr="http://t1.gstatic.com/images?q=tbn:ANd9GcT3wAlA1SigbkYq5i3d-zxpkgR5HX-nQLslc-wSt1Fmc9ncY_ymLg&amp;t=1"/>
          <p:cNvPicPr>
            <a:picLocks noChangeAspect="1" noChangeArrowheads="1"/>
          </p:cNvPicPr>
          <p:nvPr/>
        </p:nvPicPr>
        <p:blipFill>
          <a:blip r:embed="rId5"/>
          <a:srcRect/>
          <a:stretch>
            <a:fillRect/>
          </a:stretch>
        </p:blipFill>
        <p:spPr bwMode="auto">
          <a:xfrm>
            <a:off x="6227763" y="5256213"/>
            <a:ext cx="2232025" cy="1485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250825" y="1287463"/>
            <a:ext cx="8137525" cy="989012"/>
          </a:xfrm>
        </p:spPr>
        <p:txBody>
          <a:bodyPr rtlCol="0">
            <a:normAutofit fontScale="92500" lnSpcReduction="20000"/>
          </a:bodyPr>
          <a:lstStyle/>
          <a:p>
            <a:pPr indent="-182880" fontAlgn="auto">
              <a:buClr>
                <a:schemeClr val="accent6">
                  <a:lumMod val="75000"/>
                </a:schemeClr>
              </a:buClr>
              <a:defRPr/>
            </a:pPr>
            <a:r>
              <a:rPr lang="en-US" dirty="0" smtClean="0">
                <a:solidFill>
                  <a:schemeClr val="tx1">
                    <a:lumMod val="75000"/>
                    <a:lumOff val="25000"/>
                  </a:schemeClr>
                </a:solidFill>
              </a:rPr>
              <a:t>In its molten state is usually either blown or molded. </a:t>
            </a:r>
          </a:p>
          <a:p>
            <a:pPr indent="-182880" fontAlgn="auto">
              <a:buClr>
                <a:schemeClr val="accent6">
                  <a:lumMod val="75000"/>
                </a:schemeClr>
              </a:buClr>
              <a:defRPr/>
            </a:pPr>
            <a:r>
              <a:rPr lang="en-US" dirty="0" smtClean="0">
                <a:solidFill>
                  <a:schemeClr val="tx1">
                    <a:lumMod val="75000"/>
                    <a:lumOff val="25000"/>
                  </a:schemeClr>
                </a:solidFill>
              </a:rPr>
              <a:t>These two methods date back to ancient times and have changed little over the years.</a:t>
            </a:r>
          </a:p>
          <a:p>
            <a:pPr indent="-182880" fontAlgn="auto">
              <a:buClr>
                <a:schemeClr val="accent6">
                  <a:lumMod val="75000"/>
                </a:schemeClr>
              </a:buClr>
              <a:defRPr/>
            </a:pPr>
            <a:endParaRPr lang="es-ES_tradnl" dirty="0">
              <a:solidFill>
                <a:schemeClr val="tx1">
                  <a:lumMod val="75000"/>
                  <a:lumOff val="25000"/>
                </a:schemeClr>
              </a:solidFill>
            </a:endParaRPr>
          </a:p>
        </p:txBody>
      </p:sp>
      <p:pic>
        <p:nvPicPr>
          <p:cNvPr id="27650" name="Picture 5" descr="http://supermanlee.com/mg448fall2010/joan/Images/GLASS-BLOWING.png"/>
          <p:cNvPicPr>
            <a:picLocks noChangeAspect="1" noChangeArrowheads="1"/>
          </p:cNvPicPr>
          <p:nvPr/>
        </p:nvPicPr>
        <p:blipFill>
          <a:blip r:embed="rId2"/>
          <a:srcRect/>
          <a:stretch>
            <a:fillRect/>
          </a:stretch>
        </p:blipFill>
        <p:spPr bwMode="auto">
          <a:xfrm>
            <a:off x="603250" y="2454275"/>
            <a:ext cx="3752850" cy="1838325"/>
          </a:xfrm>
          <a:prstGeom prst="rect">
            <a:avLst/>
          </a:prstGeom>
          <a:noFill/>
          <a:ln w="9525">
            <a:noFill/>
            <a:miter lim="800000"/>
            <a:headEnd/>
            <a:tailEnd/>
          </a:ln>
        </p:spPr>
      </p:pic>
      <p:pic>
        <p:nvPicPr>
          <p:cNvPr id="27651" name="Picture 7" descr="http://supermanlee.com/mg448fall2010/joan/Images/Day_68_-_W__s_Molds.jpg"/>
          <p:cNvPicPr>
            <a:picLocks noChangeAspect="1" noChangeArrowheads="1"/>
          </p:cNvPicPr>
          <p:nvPr/>
        </p:nvPicPr>
        <p:blipFill>
          <a:blip r:embed="rId3"/>
          <a:srcRect/>
          <a:stretch>
            <a:fillRect/>
          </a:stretch>
        </p:blipFill>
        <p:spPr bwMode="auto">
          <a:xfrm>
            <a:off x="4668838" y="4619625"/>
            <a:ext cx="3648075" cy="1905000"/>
          </a:xfrm>
          <a:prstGeom prst="rect">
            <a:avLst/>
          </a:prstGeom>
          <a:noFill/>
          <a:ln w="9525">
            <a:noFill/>
            <a:miter lim="800000"/>
            <a:headEnd/>
            <a:tailEnd/>
          </a:ln>
        </p:spPr>
      </p:pic>
      <p:sp>
        <p:nvSpPr>
          <p:cNvPr id="5" name="4 Rectángulo"/>
          <p:cNvSpPr/>
          <p:nvPr/>
        </p:nvSpPr>
        <p:spPr>
          <a:xfrm>
            <a:off x="4140200" y="2466975"/>
            <a:ext cx="4367213" cy="1754188"/>
          </a:xfrm>
          <a:prstGeom prst="rect">
            <a:avLst/>
          </a:prstGeom>
        </p:spPr>
        <p:txBody>
          <a:bodyPr>
            <a:spAutoFit/>
          </a:bodyPr>
          <a:lstStyle/>
          <a:p>
            <a:pPr lvl="1" algn="just" fontAlgn="auto">
              <a:spcBef>
                <a:spcPts val="0"/>
              </a:spcBef>
              <a:spcAft>
                <a:spcPts val="0"/>
              </a:spcAft>
              <a:defRPr/>
            </a:pPr>
            <a:r>
              <a:rPr lang="en-US" b="1" dirty="0">
                <a:solidFill>
                  <a:schemeClr val="tx1">
                    <a:lumMod val="75000"/>
                    <a:lumOff val="25000"/>
                  </a:schemeClr>
                </a:solidFill>
                <a:latin typeface="+mn-lt"/>
              </a:rPr>
              <a:t>Blown Glass: </a:t>
            </a:r>
            <a:r>
              <a:rPr lang="en-US" dirty="0">
                <a:solidFill>
                  <a:schemeClr val="tx1">
                    <a:lumMod val="75000"/>
                    <a:lumOff val="25000"/>
                  </a:schemeClr>
                </a:solidFill>
                <a:latin typeface="+mn-lt"/>
              </a:rPr>
              <a:t>Glass is gently blown through an iron rod to create a “bubble” of glass. Different shapes are made and manipulated by spinning or swinging the glass form or with the use of different tools</a:t>
            </a:r>
            <a:r>
              <a:rPr lang="en-US" dirty="0">
                <a:latin typeface="+mn-lt"/>
              </a:rPr>
              <a:t>. </a:t>
            </a:r>
          </a:p>
        </p:txBody>
      </p:sp>
      <p:sp>
        <p:nvSpPr>
          <p:cNvPr id="6" name="5 Rectángulo"/>
          <p:cNvSpPr/>
          <p:nvPr/>
        </p:nvSpPr>
        <p:spPr>
          <a:xfrm>
            <a:off x="34925" y="4638675"/>
            <a:ext cx="4433888" cy="2030413"/>
          </a:xfrm>
          <a:prstGeom prst="rect">
            <a:avLst/>
          </a:prstGeom>
        </p:spPr>
        <p:txBody>
          <a:bodyPr>
            <a:spAutoFit/>
          </a:bodyPr>
          <a:lstStyle/>
          <a:p>
            <a:pPr lvl="1" algn="just" fontAlgn="auto">
              <a:spcBef>
                <a:spcPts val="0"/>
              </a:spcBef>
              <a:spcAft>
                <a:spcPts val="0"/>
              </a:spcAft>
              <a:defRPr/>
            </a:pPr>
            <a:r>
              <a:rPr lang="en-US" b="1" dirty="0">
                <a:solidFill>
                  <a:schemeClr val="tx1">
                    <a:lumMod val="75000"/>
                    <a:lumOff val="25000"/>
                  </a:schemeClr>
                </a:solidFill>
                <a:latin typeface="+mn-lt"/>
              </a:rPr>
              <a:t>Molded Glass: </a:t>
            </a:r>
            <a:r>
              <a:rPr lang="en-US" dirty="0">
                <a:solidFill>
                  <a:schemeClr val="tx1">
                    <a:lumMod val="75000"/>
                    <a:lumOff val="25000"/>
                  </a:schemeClr>
                </a:solidFill>
                <a:latin typeface="+mn-lt"/>
              </a:rPr>
              <a:t>Ancient glass makers used clay molds to form molten glass. In the 19th century, English glass makers developed methods to mass produce molded glass. Pressed glass is a particular type of molded glass</a:t>
            </a:r>
            <a:endParaRPr lang="es-ES_tradnl" dirty="0">
              <a:solidFill>
                <a:schemeClr val="tx1">
                  <a:lumMod val="75000"/>
                  <a:lumOff val="25000"/>
                </a:schemeClr>
              </a:solidFill>
              <a:latin typeface="+mn-lt"/>
            </a:endParaRPr>
          </a:p>
        </p:txBody>
      </p:sp>
      <p:sp>
        <p:nvSpPr>
          <p:cNvPr id="9" name="1 Título"/>
          <p:cNvSpPr txBox="1">
            <a:spLocks/>
          </p:cNvSpPr>
          <p:nvPr/>
        </p:nvSpPr>
        <p:spPr>
          <a:xfrm>
            <a:off x="1691680" y="476672"/>
            <a:ext cx="6512511" cy="1143000"/>
          </a:xfrm>
          <a:prstGeom prst="rect">
            <a:avLst/>
          </a:prstGeom>
          <a:effectLst/>
        </p:spPr>
        <p:txBody>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defRPr/>
            </a:pPr>
            <a:r>
              <a:rPr lang="es-ES_tradnl" dirty="0" err="1" smtClean="0"/>
              <a:t>Techniques</a:t>
            </a:r>
            <a:endParaRPr lang="es-ES_tradnl"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Título"/>
          <p:cNvPicPr>
            <a:picLocks noChangeArrowheads="1"/>
          </p:cNvPicPr>
          <p:nvPr/>
        </p:nvPicPr>
        <p:blipFill>
          <a:blip r:embed="rId2"/>
          <a:srcRect/>
          <a:stretch>
            <a:fillRect/>
          </a:stretch>
        </p:blipFill>
        <p:spPr bwMode="auto">
          <a:xfrm>
            <a:off x="1689100" y="-249238"/>
            <a:ext cx="6789738" cy="1803401"/>
          </a:xfrm>
          <a:prstGeom prst="rect">
            <a:avLst/>
          </a:prstGeom>
          <a:noFill/>
          <a:ln w="9525">
            <a:noFill/>
            <a:miter lim="800000"/>
            <a:headEnd/>
            <a:tailEnd/>
          </a:ln>
        </p:spPr>
      </p:pic>
      <p:sp>
        <p:nvSpPr>
          <p:cNvPr id="4" name="1 Título"/>
          <p:cNvSpPr>
            <a:spLocks noGrp="1"/>
          </p:cNvSpPr>
          <p:nvPr>
            <p:ph sz="quarter" idx="13"/>
          </p:nvPr>
        </p:nvSpPr>
        <p:spPr>
          <a:xfrm>
            <a:off x="6444208" y="1700287"/>
            <a:ext cx="2087562" cy="936625"/>
          </a:xfrm>
        </p:spPr>
        <p:txBody>
          <a:bodyPr>
            <a:normAutofit lnSpcReduction="10000"/>
          </a:bodyPr>
          <a:lstStyle/>
          <a:p>
            <a:pPr algn="ctr">
              <a:lnSpc>
                <a:spcPct val="80000"/>
              </a:lnSpc>
              <a:buFont typeface="Georgia" pitchFamily="18" charset="0"/>
              <a:buNone/>
            </a:pPr>
            <a:r>
              <a:rPr lang="en-US" sz="1900" dirty="0" smtClean="0"/>
              <a:t>Most common commercial glass and less expensive</a:t>
            </a:r>
          </a:p>
        </p:txBody>
      </p:sp>
      <p:sp>
        <p:nvSpPr>
          <p:cNvPr id="5" name="1 Título"/>
          <p:cNvSpPr txBox="1">
            <a:spLocks/>
          </p:cNvSpPr>
          <p:nvPr/>
        </p:nvSpPr>
        <p:spPr>
          <a:xfrm>
            <a:off x="6588224" y="2924944"/>
            <a:ext cx="2016125" cy="1368425"/>
          </a:xfrm>
          <a:prstGeom prst="rect">
            <a:avLst/>
          </a:prstGeom>
        </p:spPr>
        <p:txBody>
          <a:bodyPr>
            <a:normAutofit/>
          </a:bodyPr>
          <a:lstStyle/>
          <a:p>
            <a:pPr marL="228600" indent="-182563" algn="ctr">
              <a:lnSpc>
                <a:spcPct val="80000"/>
              </a:lnSpc>
              <a:spcBef>
                <a:spcPct val="20000"/>
              </a:spcBef>
              <a:spcAft>
                <a:spcPts val="300"/>
              </a:spcAft>
              <a:buClr>
                <a:srgbClr val="C3260C"/>
              </a:buClr>
              <a:buSzPct val="130000"/>
              <a:buFont typeface="Georgia" pitchFamily="18" charset="0"/>
              <a:buNone/>
            </a:pPr>
            <a:r>
              <a:rPr lang="en-US" sz="1900" dirty="0">
                <a:solidFill>
                  <a:srgbClr val="404040"/>
                </a:solidFill>
                <a:latin typeface="Trebuchet MS" pitchFamily="34" charset="0"/>
              </a:rPr>
              <a:t>Composition: 60-75% silica, 12-18% soda, and 5-12% lime </a:t>
            </a:r>
            <a:endParaRPr lang="es-ES_tradnl" sz="1900" dirty="0">
              <a:solidFill>
                <a:srgbClr val="404040"/>
              </a:solidFill>
              <a:latin typeface="Trebuchet MS" pitchFamily="34" charset="0"/>
            </a:endParaRPr>
          </a:p>
          <a:p>
            <a:pPr marL="228600" indent="-182563" algn="ctr">
              <a:lnSpc>
                <a:spcPct val="80000"/>
              </a:lnSpc>
              <a:spcBef>
                <a:spcPct val="20000"/>
              </a:spcBef>
              <a:spcAft>
                <a:spcPts val="300"/>
              </a:spcAft>
              <a:buClr>
                <a:srgbClr val="C3260C"/>
              </a:buClr>
              <a:buSzPct val="130000"/>
              <a:buFont typeface="Georgia" pitchFamily="18" charset="0"/>
              <a:buNone/>
            </a:pPr>
            <a:endParaRPr lang="es-ES_tradnl" sz="2000" dirty="0">
              <a:solidFill>
                <a:srgbClr val="404040"/>
              </a:solidFill>
              <a:latin typeface="Trebuchet MS" pitchFamily="34" charset="0"/>
            </a:endParaRPr>
          </a:p>
        </p:txBody>
      </p:sp>
      <p:sp>
        <p:nvSpPr>
          <p:cNvPr id="7" name="1 Título"/>
          <p:cNvSpPr txBox="1">
            <a:spLocks/>
          </p:cNvSpPr>
          <p:nvPr/>
        </p:nvSpPr>
        <p:spPr>
          <a:xfrm>
            <a:off x="3203575" y="4724400"/>
            <a:ext cx="2166938" cy="1512888"/>
          </a:xfrm>
          <a:prstGeom prst="rect">
            <a:avLst/>
          </a:prstGeom>
        </p:spPr>
        <p:txBody>
          <a:bodyPr>
            <a:normAutofit lnSpcReduction="10000"/>
          </a:bodyPr>
          <a:lstStyle/>
          <a:p>
            <a:pPr marL="228600" indent="-182563" algn="ctr">
              <a:lnSpc>
                <a:spcPct val="80000"/>
              </a:lnSpc>
              <a:spcBef>
                <a:spcPct val="20000"/>
              </a:spcBef>
              <a:spcAft>
                <a:spcPts val="300"/>
              </a:spcAft>
              <a:buClr>
                <a:srgbClr val="C3260C"/>
              </a:buClr>
              <a:buSzPct val="130000"/>
              <a:buFont typeface="Georgia" pitchFamily="18" charset="0"/>
              <a:buNone/>
            </a:pPr>
            <a:r>
              <a:rPr lang="en-US" sz="1900">
                <a:solidFill>
                  <a:srgbClr val="404040"/>
                </a:solidFill>
                <a:latin typeface="Trebuchet MS" pitchFamily="34" charset="0"/>
              </a:rPr>
              <a:t>Smooth and nonporous surface: allows glass bottles and packaging glass to be easily cleaned.</a:t>
            </a:r>
            <a:endParaRPr lang="es-ES_tradnl" sz="1900">
              <a:solidFill>
                <a:srgbClr val="404040"/>
              </a:solidFill>
              <a:latin typeface="Trebuchet MS" pitchFamily="34" charset="0"/>
            </a:endParaRPr>
          </a:p>
        </p:txBody>
      </p:sp>
      <p:sp>
        <p:nvSpPr>
          <p:cNvPr id="8" name="1 Título"/>
          <p:cNvSpPr txBox="1">
            <a:spLocks/>
          </p:cNvSpPr>
          <p:nvPr/>
        </p:nvSpPr>
        <p:spPr>
          <a:xfrm>
            <a:off x="-107950" y="3968402"/>
            <a:ext cx="2700338" cy="1620838"/>
          </a:xfrm>
          <a:prstGeom prst="rect">
            <a:avLst/>
          </a:prstGeom>
        </p:spPr>
        <p:txBody>
          <a:bodyPr>
            <a:normAutofit lnSpcReduction="10000"/>
          </a:bodyPr>
          <a:lstStyle/>
          <a:p>
            <a:pPr marL="228600" indent="-182563" algn="ctr">
              <a:lnSpc>
                <a:spcPct val="80000"/>
              </a:lnSpc>
              <a:spcBef>
                <a:spcPct val="20000"/>
              </a:spcBef>
              <a:spcAft>
                <a:spcPts val="300"/>
              </a:spcAft>
              <a:buClr>
                <a:srgbClr val="C3260C"/>
              </a:buClr>
              <a:buSzPct val="130000"/>
              <a:buFont typeface="Georgia" pitchFamily="18" charset="0"/>
              <a:buNone/>
            </a:pPr>
            <a:r>
              <a:rPr lang="en-US" sz="1900" dirty="0">
                <a:solidFill>
                  <a:srgbClr val="404040"/>
                </a:solidFill>
                <a:latin typeface="Trebuchet MS" pitchFamily="34" charset="0"/>
              </a:rPr>
              <a:t>Glass containers are resistant to chemical attack from aqueous solutions so they will not contaminate the contents inside or affect the taste.</a:t>
            </a:r>
            <a:r>
              <a:rPr lang="en-US" sz="1700" dirty="0">
                <a:solidFill>
                  <a:srgbClr val="404040"/>
                </a:solidFill>
                <a:latin typeface="Trebuchet MS" pitchFamily="34" charset="0"/>
              </a:rPr>
              <a:t> </a:t>
            </a:r>
            <a:endParaRPr lang="es-ES_tradnl" sz="1700" dirty="0">
              <a:solidFill>
                <a:srgbClr val="404040"/>
              </a:solidFill>
              <a:latin typeface="Trebuchet MS" pitchFamily="34" charset="0"/>
            </a:endParaRPr>
          </a:p>
        </p:txBody>
      </p:sp>
      <p:sp>
        <p:nvSpPr>
          <p:cNvPr id="9" name="1 Título"/>
          <p:cNvSpPr txBox="1">
            <a:spLocks/>
          </p:cNvSpPr>
          <p:nvPr/>
        </p:nvSpPr>
        <p:spPr>
          <a:xfrm>
            <a:off x="-36513" y="2457574"/>
            <a:ext cx="2087563" cy="1187450"/>
          </a:xfrm>
          <a:prstGeom prst="rect">
            <a:avLst/>
          </a:prstGeom>
        </p:spPr>
        <p:txBody>
          <a:bodyPr>
            <a:normAutofit fontScale="92500" lnSpcReduction="20000"/>
          </a:bodyPr>
          <a:lstStyle/>
          <a:p>
            <a:pPr marL="228600" indent="-182563" algn="ctr">
              <a:lnSpc>
                <a:spcPct val="80000"/>
              </a:lnSpc>
              <a:spcBef>
                <a:spcPct val="20000"/>
              </a:spcBef>
              <a:spcAft>
                <a:spcPts val="300"/>
              </a:spcAft>
              <a:buClr>
                <a:srgbClr val="C3260C"/>
              </a:buClr>
              <a:buSzPct val="130000"/>
              <a:buFont typeface="Georgia" pitchFamily="18" charset="0"/>
              <a:buNone/>
            </a:pPr>
            <a:r>
              <a:rPr lang="en-US" sz="1900" dirty="0">
                <a:solidFill>
                  <a:srgbClr val="404040"/>
                </a:solidFill>
                <a:latin typeface="Trebuchet MS" pitchFamily="34" charset="0"/>
              </a:rPr>
              <a:t>Does not allow light at a wavelength of lower than 400 nm (UV light) to pass.</a:t>
            </a:r>
            <a:endParaRPr lang="es-ES_tradnl" sz="1900" dirty="0">
              <a:solidFill>
                <a:srgbClr val="404040"/>
              </a:solidFill>
              <a:latin typeface="Trebuchet MS" pitchFamily="34" charset="0"/>
            </a:endParaRPr>
          </a:p>
        </p:txBody>
      </p:sp>
      <p:sp>
        <p:nvSpPr>
          <p:cNvPr id="12" name="1 Título"/>
          <p:cNvSpPr txBox="1">
            <a:spLocks/>
          </p:cNvSpPr>
          <p:nvPr/>
        </p:nvSpPr>
        <p:spPr>
          <a:xfrm>
            <a:off x="1367805" y="1006301"/>
            <a:ext cx="2124075" cy="1198563"/>
          </a:xfrm>
          <a:prstGeom prst="rect">
            <a:avLst/>
          </a:prstGeom>
        </p:spPr>
        <p:txBody>
          <a:bodyPr>
            <a:normAutofit lnSpcReduction="10000"/>
          </a:bodyPr>
          <a:lstStyle/>
          <a:p>
            <a:pPr marL="228600" indent="-182563" algn="ctr">
              <a:lnSpc>
                <a:spcPct val="80000"/>
              </a:lnSpc>
              <a:spcBef>
                <a:spcPct val="20000"/>
              </a:spcBef>
              <a:spcAft>
                <a:spcPts val="300"/>
              </a:spcAft>
              <a:buClr>
                <a:srgbClr val="C3260C"/>
              </a:buClr>
              <a:buSzPct val="130000"/>
              <a:buFont typeface="Georgia" pitchFamily="18" charset="0"/>
              <a:buNone/>
            </a:pPr>
            <a:r>
              <a:rPr lang="en-US" sz="1900" dirty="0">
                <a:solidFill>
                  <a:srgbClr val="404040"/>
                </a:solidFill>
                <a:latin typeface="Trebuchet MS" pitchFamily="34" charset="0"/>
              </a:rPr>
              <a:t>Uses: bottles, jars, everyday drinking glasses, and window glass</a:t>
            </a:r>
            <a:r>
              <a:rPr lang="en-US" sz="1900" dirty="0" smtClean="0">
                <a:solidFill>
                  <a:srgbClr val="404040"/>
                </a:solidFill>
                <a:latin typeface="Trebuchet MS" pitchFamily="34" charset="0"/>
              </a:rPr>
              <a:t>.</a:t>
            </a:r>
            <a:endParaRPr lang="es-ES_tradnl" sz="1700" dirty="0">
              <a:solidFill>
                <a:srgbClr val="404040"/>
              </a:solidFill>
              <a:latin typeface="Trebuchet MS" pitchFamily="34" charset="0"/>
            </a:endParaRPr>
          </a:p>
        </p:txBody>
      </p:sp>
      <p:grpSp>
        <p:nvGrpSpPr>
          <p:cNvPr id="28680" name="35 Grupo"/>
          <p:cNvGrpSpPr>
            <a:grpSpLocks/>
          </p:cNvGrpSpPr>
          <p:nvPr/>
        </p:nvGrpSpPr>
        <p:grpSpPr bwMode="auto">
          <a:xfrm>
            <a:off x="5364163" y="4940300"/>
            <a:ext cx="2087562" cy="1584325"/>
            <a:chOff x="4283968" y="1484784"/>
            <a:chExt cx="2088232" cy="1584176"/>
          </a:xfrm>
        </p:grpSpPr>
        <p:sp>
          <p:nvSpPr>
            <p:cNvPr id="6" name="1 Título"/>
            <p:cNvSpPr txBox="1">
              <a:spLocks/>
            </p:cNvSpPr>
            <p:nvPr/>
          </p:nvSpPr>
          <p:spPr>
            <a:xfrm>
              <a:off x="4283968" y="1484784"/>
              <a:ext cx="2088232" cy="1584176"/>
            </a:xfrm>
            <a:prstGeom prst="rect">
              <a:avLst/>
            </a:prstGeom>
          </p:spPr>
          <p:txBody>
            <a:bodyPr>
              <a:normAutofit lnSpcReduction="10000"/>
            </a:bodyPr>
            <a:lstStyle/>
            <a:p>
              <a:pPr marL="228600" indent="-182563" algn="ctr">
                <a:lnSpc>
                  <a:spcPct val="80000"/>
                </a:lnSpc>
                <a:spcBef>
                  <a:spcPct val="20000"/>
                </a:spcBef>
                <a:spcAft>
                  <a:spcPts val="300"/>
                </a:spcAft>
                <a:buClr>
                  <a:srgbClr val="C3260C"/>
                </a:buClr>
                <a:buSzPct val="130000"/>
                <a:buFont typeface="Georgia" pitchFamily="18" charset="0"/>
                <a:buNone/>
              </a:pPr>
              <a:r>
                <a:rPr lang="en-US" sz="1900">
                  <a:solidFill>
                    <a:srgbClr val="404040"/>
                  </a:solidFill>
                  <a:latin typeface="Trebuchet MS" pitchFamily="34" charset="0"/>
                </a:rPr>
                <a:t>Light transmission</a:t>
              </a:r>
            </a:p>
            <a:p>
              <a:pPr marL="228600" indent="-182563" algn="ctr">
                <a:lnSpc>
                  <a:spcPct val="80000"/>
                </a:lnSpc>
                <a:spcBef>
                  <a:spcPct val="20000"/>
                </a:spcBef>
                <a:spcAft>
                  <a:spcPts val="300"/>
                </a:spcAft>
                <a:buClr>
                  <a:srgbClr val="C3260C"/>
                </a:buClr>
                <a:buSzPct val="130000"/>
                <a:buFont typeface="Georgia" pitchFamily="18" charset="0"/>
                <a:buChar char="*"/>
              </a:pPr>
              <a:endParaRPr lang="en-US" sz="1900">
                <a:solidFill>
                  <a:srgbClr val="404040"/>
                </a:solidFill>
                <a:latin typeface="Trebuchet MS" pitchFamily="34" charset="0"/>
              </a:endParaRPr>
            </a:p>
            <a:p>
              <a:pPr marL="228600" indent="-182563" algn="ctr">
                <a:lnSpc>
                  <a:spcPct val="80000"/>
                </a:lnSpc>
                <a:spcBef>
                  <a:spcPct val="20000"/>
                </a:spcBef>
                <a:spcAft>
                  <a:spcPts val="300"/>
                </a:spcAft>
                <a:buClr>
                  <a:srgbClr val="C3260C"/>
                </a:buClr>
                <a:buSzPct val="130000"/>
                <a:buFont typeface="Georgia" pitchFamily="18" charset="0"/>
                <a:buNone/>
              </a:pPr>
              <a:r>
                <a:rPr lang="en-US" sz="1900">
                  <a:solidFill>
                    <a:srgbClr val="404040"/>
                  </a:solidFill>
                  <a:latin typeface="Trebuchet MS" pitchFamily="34" charset="0"/>
                </a:rPr>
                <a:t>to be use in flat glass of windows.</a:t>
              </a:r>
              <a:endParaRPr lang="es-ES_tradnl" sz="1900">
                <a:solidFill>
                  <a:srgbClr val="404040"/>
                </a:solidFill>
                <a:latin typeface="Trebuchet MS" pitchFamily="34" charset="0"/>
              </a:endParaRPr>
            </a:p>
          </p:txBody>
        </p:sp>
        <p:cxnSp>
          <p:nvCxnSpPr>
            <p:cNvPr id="14" name="13 Conector recto de flecha"/>
            <p:cNvCxnSpPr/>
            <p:nvPr/>
          </p:nvCxnSpPr>
          <p:spPr>
            <a:xfrm>
              <a:off x="5328878" y="1989562"/>
              <a:ext cx="0" cy="287311"/>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6" name="1 Título"/>
          <p:cNvSpPr txBox="1">
            <a:spLocks/>
          </p:cNvSpPr>
          <p:nvPr/>
        </p:nvSpPr>
        <p:spPr>
          <a:xfrm>
            <a:off x="2922249" y="2978274"/>
            <a:ext cx="3403110" cy="864096"/>
          </a:xfrm>
          <a:prstGeom prst="rect">
            <a:avLst/>
          </a:prstGeom>
          <a:effectLst/>
        </p:spPr>
        <p:txBody>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lgn="ctr" fontAlgn="auto">
              <a:spcAft>
                <a:spcPts val="0"/>
              </a:spcAft>
              <a:buFont typeface="Georgia" pitchFamily="18" charset="0"/>
              <a:buNone/>
              <a:defRPr/>
            </a:pPr>
            <a:r>
              <a:rPr lang="es-ES_tradnl" sz="2400" dirty="0" err="1" smtClean="0"/>
              <a:t>Commercial</a:t>
            </a:r>
            <a:r>
              <a:rPr lang="es-ES_tradnl" sz="2400" dirty="0" smtClean="0"/>
              <a:t> </a:t>
            </a:r>
            <a:r>
              <a:rPr lang="es-ES_tradnl" sz="2400" dirty="0" err="1" smtClean="0"/>
              <a:t>glass</a:t>
            </a:r>
            <a:r>
              <a:rPr lang="es-ES_tradnl" sz="2400" dirty="0" smtClean="0"/>
              <a:t> </a:t>
            </a:r>
            <a:r>
              <a:rPr lang="es-ES_tradnl" sz="2400" dirty="0" err="1" smtClean="0"/>
              <a:t>or</a:t>
            </a:r>
            <a:r>
              <a:rPr lang="es-ES_tradnl" sz="2400" dirty="0" smtClean="0"/>
              <a:t> Soda-lime </a:t>
            </a:r>
            <a:r>
              <a:rPr lang="es-ES_tradnl" sz="2400" dirty="0" err="1" smtClean="0"/>
              <a:t>glass</a:t>
            </a:r>
            <a:endParaRPr lang="es-ES_tradnl" sz="2400" dirty="0"/>
          </a:p>
        </p:txBody>
      </p:sp>
      <p:cxnSp>
        <p:nvCxnSpPr>
          <p:cNvPr id="20" name="19 Conector recto de flecha"/>
          <p:cNvCxnSpPr/>
          <p:nvPr/>
        </p:nvCxnSpPr>
        <p:spPr>
          <a:xfrm flipH="1" flipV="1">
            <a:off x="3059113" y="2060575"/>
            <a:ext cx="720725" cy="936625"/>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25" name="24 Conector recto de flecha"/>
          <p:cNvCxnSpPr/>
          <p:nvPr/>
        </p:nvCxnSpPr>
        <p:spPr>
          <a:xfrm flipV="1">
            <a:off x="6011863" y="2276475"/>
            <a:ext cx="720725" cy="712788"/>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a:cxnSpLocks noChangeShapeType="1"/>
            <a:stCxn id="28694" idx="3"/>
          </p:cNvCxnSpPr>
          <p:nvPr/>
        </p:nvCxnSpPr>
        <p:spPr bwMode="auto">
          <a:xfrm flipV="1">
            <a:off x="6156325" y="3392859"/>
            <a:ext cx="719931" cy="72654"/>
          </a:xfrm>
          <a:prstGeom prst="straightConnector1">
            <a:avLst/>
          </a:prstGeom>
          <a:noFill/>
          <a:ln w="22225" algn="ctr">
            <a:solidFill>
              <a:schemeClr val="accent1"/>
            </a:solidFill>
            <a:round/>
            <a:headEnd/>
            <a:tailEnd type="arrow" w="med" len="med"/>
          </a:ln>
        </p:spPr>
      </p:cxnSp>
      <p:cxnSp>
        <p:nvCxnSpPr>
          <p:cNvPr id="32" name="31 Conector recto de flecha"/>
          <p:cNvCxnSpPr>
            <a:cxnSpLocks noChangeShapeType="1"/>
          </p:cNvCxnSpPr>
          <p:nvPr/>
        </p:nvCxnSpPr>
        <p:spPr bwMode="auto">
          <a:xfrm>
            <a:off x="4392613" y="3932238"/>
            <a:ext cx="34925" cy="720725"/>
          </a:xfrm>
          <a:prstGeom prst="straightConnector1">
            <a:avLst/>
          </a:prstGeom>
          <a:noFill/>
          <a:ln w="22225" algn="ctr">
            <a:solidFill>
              <a:schemeClr val="accent1"/>
            </a:solidFill>
            <a:round/>
            <a:headEnd/>
            <a:tailEnd type="arrow" w="med" len="med"/>
          </a:ln>
        </p:spPr>
      </p:cxnSp>
      <p:cxnSp>
        <p:nvCxnSpPr>
          <p:cNvPr id="34" name="33 Conector recto de flecha"/>
          <p:cNvCxnSpPr/>
          <p:nvPr/>
        </p:nvCxnSpPr>
        <p:spPr>
          <a:xfrm flipH="1">
            <a:off x="2649538" y="3860800"/>
            <a:ext cx="409576" cy="431800"/>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sp>
        <p:nvSpPr>
          <p:cNvPr id="28694" name="AutoShape 22"/>
          <p:cNvSpPr>
            <a:spLocks noChangeArrowheads="1"/>
          </p:cNvSpPr>
          <p:nvPr/>
        </p:nvSpPr>
        <p:spPr bwMode="auto">
          <a:xfrm>
            <a:off x="3059113" y="2997200"/>
            <a:ext cx="3097212" cy="936625"/>
          </a:xfrm>
          <a:prstGeom prst="roundRect">
            <a:avLst>
              <a:gd name="adj" fmla="val 16667"/>
            </a:avLst>
          </a:prstGeom>
          <a:noFill/>
          <a:ln w="22225">
            <a:solidFill>
              <a:schemeClr val="accent1"/>
            </a:solidFill>
            <a:round/>
            <a:headEnd/>
            <a:tailEnd/>
          </a:ln>
          <a:effectLst/>
        </p:spPr>
        <p:txBody>
          <a:bodyPr wrap="none" anchor="ctr"/>
          <a:lstStyle/>
          <a:p>
            <a:endParaRPr lang="es-VE"/>
          </a:p>
        </p:txBody>
      </p:sp>
      <p:sp>
        <p:nvSpPr>
          <p:cNvPr id="28699" name="Line 27"/>
          <p:cNvSpPr>
            <a:spLocks noChangeShapeType="1"/>
          </p:cNvSpPr>
          <p:nvPr/>
        </p:nvSpPr>
        <p:spPr bwMode="auto">
          <a:xfrm>
            <a:off x="5651500" y="3933825"/>
            <a:ext cx="792163" cy="790575"/>
          </a:xfrm>
          <a:prstGeom prst="line">
            <a:avLst/>
          </a:prstGeom>
          <a:noFill/>
          <a:ln w="22225">
            <a:solidFill>
              <a:schemeClr val="accent1"/>
            </a:solidFill>
            <a:round/>
            <a:headEnd/>
            <a:tailEnd type="triangle" w="med" len="med"/>
          </a:ln>
          <a:effectLst/>
        </p:spPr>
        <p:txBody>
          <a:bodyPr/>
          <a:lstStyle/>
          <a:p>
            <a:endParaRPr lang="es-VE"/>
          </a:p>
        </p:txBody>
      </p:sp>
      <p:pic>
        <p:nvPicPr>
          <p:cNvPr id="28701" name="Picture 29" descr="1997_1_10+copy.jpg"/>
          <p:cNvPicPr>
            <a:picLocks noChangeAspect="1" noChangeArrowheads="1"/>
          </p:cNvPicPr>
          <p:nvPr/>
        </p:nvPicPr>
        <p:blipFill>
          <a:blip r:embed="rId3"/>
          <a:srcRect/>
          <a:stretch>
            <a:fillRect/>
          </a:stretch>
        </p:blipFill>
        <p:spPr bwMode="auto">
          <a:xfrm>
            <a:off x="7380289" y="4500964"/>
            <a:ext cx="1512192" cy="1448316"/>
          </a:xfrm>
          <a:prstGeom prst="rect">
            <a:avLst/>
          </a:prstGeom>
          <a:noFill/>
        </p:spPr>
      </p:pic>
      <p:pic>
        <p:nvPicPr>
          <p:cNvPr id="28703" name="Picture 31" descr="ANd9GcT908AWy4_LB-bBL0qbPioFyLheiLt-Ak5L6F39MnvwswL8zEv8fg"/>
          <p:cNvPicPr>
            <a:picLocks noChangeAspect="1" noChangeArrowheads="1"/>
          </p:cNvPicPr>
          <p:nvPr/>
        </p:nvPicPr>
        <p:blipFill>
          <a:blip r:embed="rId4"/>
          <a:srcRect t="6293" b="15283"/>
          <a:stretch>
            <a:fillRect/>
          </a:stretch>
        </p:blipFill>
        <p:spPr bwMode="auto">
          <a:xfrm>
            <a:off x="1908175" y="5445125"/>
            <a:ext cx="1558925" cy="1296988"/>
          </a:xfrm>
          <a:prstGeom prst="rect">
            <a:avLst/>
          </a:prstGeom>
          <a:noFill/>
        </p:spPr>
      </p:pic>
      <p:pic>
        <p:nvPicPr>
          <p:cNvPr id="28705" name="Picture 33" descr="20508328"/>
          <p:cNvPicPr>
            <a:picLocks noChangeAspect="1" noChangeArrowheads="1"/>
          </p:cNvPicPr>
          <p:nvPr/>
        </p:nvPicPr>
        <p:blipFill>
          <a:blip r:embed="rId5"/>
          <a:srcRect/>
          <a:stretch>
            <a:fillRect/>
          </a:stretch>
        </p:blipFill>
        <p:spPr bwMode="auto">
          <a:xfrm>
            <a:off x="1692275" y="260648"/>
            <a:ext cx="1511300" cy="673100"/>
          </a:xfrm>
          <a:prstGeom prst="rect">
            <a:avLst/>
          </a:prstGeom>
          <a:noFill/>
        </p:spPr>
      </p:pic>
      <p:sp>
        <p:nvSpPr>
          <p:cNvPr id="28706" name="Line 34"/>
          <p:cNvSpPr>
            <a:spLocks noChangeShapeType="1"/>
          </p:cNvSpPr>
          <p:nvPr/>
        </p:nvSpPr>
        <p:spPr bwMode="auto">
          <a:xfrm flipH="1" flipV="1">
            <a:off x="2051050" y="2924175"/>
            <a:ext cx="1008063" cy="288925"/>
          </a:xfrm>
          <a:prstGeom prst="line">
            <a:avLst/>
          </a:prstGeom>
          <a:noFill/>
          <a:ln w="22225">
            <a:solidFill>
              <a:schemeClr val="accent1"/>
            </a:solidFill>
            <a:round/>
            <a:headEnd/>
            <a:tailEnd type="triangle" w="med" len="med"/>
          </a:ln>
          <a:effectLst/>
        </p:spPr>
        <p:txBody>
          <a:bodyPr/>
          <a:lstStyle/>
          <a:p>
            <a:endParaRPr lang="es-VE"/>
          </a:p>
        </p:txBody>
      </p:sp>
      <p:pic>
        <p:nvPicPr>
          <p:cNvPr id="28708" name="Picture 36" descr="showroom%20window%20large"/>
          <p:cNvPicPr>
            <a:picLocks noChangeAspect="1" noChangeArrowheads="1"/>
          </p:cNvPicPr>
          <p:nvPr/>
        </p:nvPicPr>
        <p:blipFill>
          <a:blip r:embed="rId6"/>
          <a:srcRect/>
          <a:stretch>
            <a:fillRect/>
          </a:stretch>
        </p:blipFill>
        <p:spPr bwMode="auto">
          <a:xfrm>
            <a:off x="467373" y="837765"/>
            <a:ext cx="936275" cy="1511115"/>
          </a:xfrm>
          <a:prstGeom prst="rect">
            <a:avLst/>
          </a:prstGeom>
          <a:noFill/>
        </p:spPr>
      </p:pic>
      <p:pic>
        <p:nvPicPr>
          <p:cNvPr id="28711" name="Picture 39" descr="2959004445_7816d6419d"/>
          <p:cNvPicPr>
            <a:picLocks noChangeAspect="1" noChangeArrowheads="1"/>
          </p:cNvPicPr>
          <p:nvPr/>
        </p:nvPicPr>
        <p:blipFill>
          <a:blip r:embed="rId7"/>
          <a:srcRect l="21266" r="21266"/>
          <a:stretch>
            <a:fillRect/>
          </a:stretch>
        </p:blipFill>
        <p:spPr bwMode="auto">
          <a:xfrm>
            <a:off x="3491880" y="549460"/>
            <a:ext cx="1188244" cy="1655404"/>
          </a:xfrm>
          <a:prstGeom prst="rect">
            <a:avLst/>
          </a:prstGeom>
          <a:noFill/>
        </p:spPr>
      </p:pic>
      <p:sp>
        <p:nvSpPr>
          <p:cNvPr id="10" name="1 Título"/>
          <p:cNvSpPr txBox="1">
            <a:spLocks/>
          </p:cNvSpPr>
          <p:nvPr/>
        </p:nvSpPr>
        <p:spPr>
          <a:xfrm>
            <a:off x="4645025" y="836613"/>
            <a:ext cx="1871663" cy="1584325"/>
          </a:xfrm>
          <a:prstGeom prst="rect">
            <a:avLst/>
          </a:prstGeom>
        </p:spPr>
        <p:txBody>
          <a:bodyPr>
            <a:normAutofit/>
          </a:bodyPr>
          <a:lstStyle/>
          <a:p>
            <a:pPr marL="228600" indent="-182563" algn="ctr">
              <a:lnSpc>
                <a:spcPct val="80000"/>
              </a:lnSpc>
              <a:spcBef>
                <a:spcPct val="20000"/>
              </a:spcBef>
              <a:spcAft>
                <a:spcPts val="300"/>
              </a:spcAft>
              <a:buClr>
                <a:srgbClr val="C3260C"/>
              </a:buClr>
              <a:buSzPct val="130000"/>
              <a:buFont typeface="Georgia" pitchFamily="18" charset="0"/>
              <a:buNone/>
            </a:pPr>
            <a:r>
              <a:rPr lang="en-US" sz="1900" dirty="0">
                <a:solidFill>
                  <a:srgbClr val="404040"/>
                </a:solidFill>
                <a:latin typeface="Trebuchet MS" pitchFamily="34" charset="0"/>
              </a:rPr>
              <a:t>Disadvantages: not resistant to high temperature and thermal changes</a:t>
            </a:r>
          </a:p>
        </p:txBody>
      </p:sp>
      <p:sp>
        <p:nvSpPr>
          <p:cNvPr id="28713" name="Line 41"/>
          <p:cNvSpPr>
            <a:spLocks noChangeShapeType="1"/>
          </p:cNvSpPr>
          <p:nvPr/>
        </p:nvSpPr>
        <p:spPr bwMode="auto">
          <a:xfrm flipV="1">
            <a:off x="5003800" y="2276475"/>
            <a:ext cx="216272" cy="720725"/>
          </a:xfrm>
          <a:prstGeom prst="line">
            <a:avLst/>
          </a:prstGeom>
          <a:noFill/>
          <a:ln w="22225">
            <a:solidFill>
              <a:schemeClr val="accent1"/>
            </a:solidFill>
            <a:round/>
            <a:headEnd/>
            <a:tailEnd type="triangle" w="med" len="med"/>
          </a:ln>
          <a:effectLst/>
        </p:spPr>
        <p:txBody>
          <a:bodyPr/>
          <a:lstStyle/>
          <a:p>
            <a:endParaRPr lang="es-VE"/>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691680" y="44624"/>
            <a:ext cx="6512511" cy="1143000"/>
          </a:xfrm>
        </p:spPr>
        <p:txBody>
          <a:bodyPr/>
          <a:lstStyle/>
          <a:p>
            <a:pPr marL="320040" indent="-320040" fontAlgn="auto">
              <a:spcAft>
                <a:spcPts val="0"/>
              </a:spcAft>
              <a:buClr>
                <a:schemeClr val="accent6">
                  <a:lumMod val="75000"/>
                </a:schemeClr>
              </a:buClr>
              <a:defRPr/>
            </a:pPr>
            <a:r>
              <a:rPr lang="es-ES_tradnl" dirty="0" err="1" smtClean="0"/>
              <a:t>Types</a:t>
            </a:r>
            <a:endParaRPr lang="es-ES_tradnl" dirty="0"/>
          </a:p>
        </p:txBody>
      </p:sp>
      <p:sp>
        <p:nvSpPr>
          <p:cNvPr id="6" name="1 Título"/>
          <p:cNvSpPr txBox="1">
            <a:spLocks/>
          </p:cNvSpPr>
          <p:nvPr/>
        </p:nvSpPr>
        <p:spPr>
          <a:xfrm>
            <a:off x="3738811" y="3167162"/>
            <a:ext cx="6512511" cy="571500"/>
          </a:xfrm>
          <a:prstGeom prst="rect">
            <a:avLst/>
          </a:prstGeom>
          <a:effectLst/>
        </p:spPr>
        <p:txBody>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lgn="l" fontAlgn="auto">
              <a:spcAft>
                <a:spcPts val="0"/>
              </a:spcAft>
              <a:buFont typeface="Georgia" pitchFamily="18" charset="0"/>
              <a:buNone/>
              <a:defRPr/>
            </a:pPr>
            <a:r>
              <a:rPr lang="es-ES_tradnl" sz="2400" dirty="0" smtClean="0"/>
              <a:t>Lead </a:t>
            </a:r>
            <a:r>
              <a:rPr lang="es-ES_tradnl" sz="2400" dirty="0" err="1" smtClean="0"/>
              <a:t>Glass</a:t>
            </a:r>
            <a:endParaRPr lang="es-ES_tradnl" sz="2400" dirty="0" smtClean="0"/>
          </a:p>
        </p:txBody>
      </p:sp>
      <p:sp>
        <p:nvSpPr>
          <p:cNvPr id="29703" name="Rectangle 7"/>
          <p:cNvSpPr>
            <a:spLocks noChangeArrowheads="1"/>
          </p:cNvSpPr>
          <p:nvPr/>
        </p:nvSpPr>
        <p:spPr bwMode="auto">
          <a:xfrm>
            <a:off x="5940152" y="1389137"/>
            <a:ext cx="2268537" cy="1247775"/>
          </a:xfrm>
          <a:prstGeom prst="rect">
            <a:avLst/>
          </a:prstGeom>
          <a:noFill/>
          <a:ln w="9525">
            <a:noFill/>
            <a:miter lim="800000"/>
            <a:headEnd/>
            <a:tailEnd/>
          </a:ln>
          <a:effectLst/>
        </p:spPr>
        <p:txBody>
          <a:bodyPr>
            <a:spAutoFit/>
          </a:bodyPr>
          <a:lstStyle/>
          <a:p>
            <a:pPr algn="ctr"/>
            <a:r>
              <a:rPr lang="en-US" sz="1900" dirty="0">
                <a:solidFill>
                  <a:srgbClr val="404040"/>
                </a:solidFill>
                <a:latin typeface="Trebuchet MS" pitchFamily="34" charset="0"/>
              </a:rPr>
              <a:t>Composition: 54-65% SiO2, 18-38% lead oxide, 13-15% soda or potash</a:t>
            </a:r>
            <a:endParaRPr lang="es-ES_tradnl" sz="1900" dirty="0">
              <a:solidFill>
                <a:srgbClr val="404040"/>
              </a:solidFill>
              <a:latin typeface="Trebuchet MS" pitchFamily="34" charset="0"/>
            </a:endParaRPr>
          </a:p>
        </p:txBody>
      </p:sp>
      <p:sp>
        <p:nvSpPr>
          <p:cNvPr id="29705" name="Rectangle 9"/>
          <p:cNvSpPr>
            <a:spLocks noChangeArrowheads="1"/>
          </p:cNvSpPr>
          <p:nvPr/>
        </p:nvSpPr>
        <p:spPr bwMode="auto">
          <a:xfrm>
            <a:off x="6372547" y="2902198"/>
            <a:ext cx="2447925" cy="969496"/>
          </a:xfrm>
          <a:prstGeom prst="rect">
            <a:avLst/>
          </a:prstGeom>
          <a:noFill/>
          <a:ln w="9525">
            <a:noFill/>
            <a:miter lim="800000"/>
            <a:headEnd/>
            <a:tailEnd/>
          </a:ln>
          <a:effectLst/>
        </p:spPr>
        <p:txBody>
          <a:bodyPr>
            <a:spAutoFit/>
          </a:bodyPr>
          <a:lstStyle/>
          <a:p>
            <a:pPr algn="ctr"/>
            <a:r>
              <a:rPr lang="es-ES_tradnl" sz="1900" dirty="0">
                <a:solidFill>
                  <a:schemeClr val="tx1">
                    <a:lumMod val="75000"/>
                    <a:lumOff val="25000"/>
                  </a:schemeClr>
                </a:solidFill>
              </a:rPr>
              <a:t>In </a:t>
            </a:r>
            <a:r>
              <a:rPr lang="en-US" sz="1900" dirty="0">
                <a:solidFill>
                  <a:schemeClr val="tx1">
                    <a:lumMod val="75000"/>
                    <a:lumOff val="25000"/>
                  </a:schemeClr>
                </a:solidFill>
              </a:rPr>
              <a:t>moderate</a:t>
            </a:r>
            <a:r>
              <a:rPr lang="es-ES_tradnl" sz="1900" dirty="0">
                <a:solidFill>
                  <a:schemeClr val="tx1">
                    <a:lumMod val="75000"/>
                    <a:lumOff val="25000"/>
                  </a:schemeClr>
                </a:solidFill>
              </a:rPr>
              <a:t> </a:t>
            </a:r>
            <a:r>
              <a:rPr lang="es-ES_tradnl" sz="1900" dirty="0" err="1">
                <a:solidFill>
                  <a:schemeClr val="tx1">
                    <a:lumMod val="75000"/>
                    <a:lumOff val="25000"/>
                  </a:schemeClr>
                </a:solidFill>
              </a:rPr>
              <a:t>amounts</a:t>
            </a:r>
            <a:r>
              <a:rPr lang="es-ES_tradnl" sz="1900" dirty="0">
                <a:solidFill>
                  <a:schemeClr val="tx1">
                    <a:lumMod val="75000"/>
                    <a:lumOff val="25000"/>
                  </a:schemeClr>
                </a:solidFill>
              </a:rPr>
              <a:t>: </a:t>
            </a:r>
            <a:r>
              <a:rPr lang="es-ES_tradnl" sz="1900" dirty="0" err="1">
                <a:solidFill>
                  <a:schemeClr val="tx1">
                    <a:lumMod val="75000"/>
                    <a:lumOff val="25000"/>
                  </a:schemeClr>
                </a:solidFill>
              </a:rPr>
              <a:t>increases</a:t>
            </a:r>
            <a:r>
              <a:rPr lang="es-ES_tradnl" sz="1900" dirty="0">
                <a:solidFill>
                  <a:schemeClr val="tx1">
                    <a:lumMod val="75000"/>
                    <a:lumOff val="25000"/>
                  </a:schemeClr>
                </a:solidFill>
              </a:rPr>
              <a:t> </a:t>
            </a:r>
            <a:r>
              <a:rPr lang="es-ES_tradnl" sz="1900" dirty="0" err="1">
                <a:solidFill>
                  <a:schemeClr val="tx1">
                    <a:lumMod val="75000"/>
                    <a:lumOff val="25000"/>
                  </a:schemeClr>
                </a:solidFill>
              </a:rPr>
              <a:t>durability</a:t>
            </a:r>
            <a:endParaRPr lang="es-ES_tradnl" sz="1900" dirty="0">
              <a:solidFill>
                <a:schemeClr val="tx1">
                  <a:lumMod val="75000"/>
                  <a:lumOff val="25000"/>
                </a:schemeClr>
              </a:solidFill>
            </a:endParaRPr>
          </a:p>
        </p:txBody>
      </p:sp>
      <p:sp>
        <p:nvSpPr>
          <p:cNvPr id="29708" name="Rectangle 12"/>
          <p:cNvSpPr>
            <a:spLocks noChangeArrowheads="1"/>
          </p:cNvSpPr>
          <p:nvPr/>
        </p:nvSpPr>
        <p:spPr bwMode="auto">
          <a:xfrm>
            <a:off x="5614988" y="4197350"/>
            <a:ext cx="3349625" cy="1247775"/>
          </a:xfrm>
          <a:prstGeom prst="rect">
            <a:avLst/>
          </a:prstGeom>
          <a:noFill/>
          <a:ln w="9525">
            <a:noFill/>
            <a:miter lim="800000"/>
            <a:headEnd/>
            <a:tailEnd/>
          </a:ln>
          <a:effectLst/>
        </p:spPr>
        <p:txBody>
          <a:bodyPr>
            <a:spAutoFit/>
          </a:bodyPr>
          <a:lstStyle/>
          <a:p>
            <a:pPr algn="ctr"/>
            <a:r>
              <a:rPr lang="en-US" sz="1900">
                <a:solidFill>
                  <a:srgbClr val="404040"/>
                </a:solidFill>
                <a:latin typeface="Trebuchet MS" pitchFamily="34" charset="0"/>
              </a:rPr>
              <a:t>In high amounts: lowers the melting point and decreases the hardness giving a soft surface</a:t>
            </a:r>
            <a:endParaRPr lang="es-ES_tradnl" sz="1900">
              <a:solidFill>
                <a:srgbClr val="404040"/>
              </a:solidFill>
              <a:latin typeface="Trebuchet MS" pitchFamily="34" charset="0"/>
            </a:endParaRPr>
          </a:p>
        </p:txBody>
      </p:sp>
      <p:sp>
        <p:nvSpPr>
          <p:cNvPr id="29710" name="Rectangle 14"/>
          <p:cNvSpPr>
            <a:spLocks noChangeArrowheads="1"/>
          </p:cNvSpPr>
          <p:nvPr/>
        </p:nvSpPr>
        <p:spPr bwMode="auto">
          <a:xfrm>
            <a:off x="1763713" y="4508500"/>
            <a:ext cx="3149600" cy="958850"/>
          </a:xfrm>
          <a:prstGeom prst="rect">
            <a:avLst/>
          </a:prstGeom>
          <a:noFill/>
          <a:ln w="9525">
            <a:noFill/>
            <a:miter lim="800000"/>
            <a:headEnd/>
            <a:tailEnd/>
          </a:ln>
          <a:effectLst/>
        </p:spPr>
        <p:txBody>
          <a:bodyPr>
            <a:spAutoFit/>
          </a:bodyPr>
          <a:lstStyle/>
          <a:p>
            <a:pPr algn="ctr">
              <a:spcBef>
                <a:spcPct val="20000"/>
              </a:spcBef>
              <a:spcAft>
                <a:spcPts val="300"/>
              </a:spcAft>
              <a:buClr>
                <a:srgbClr val="C3260C"/>
              </a:buClr>
              <a:buSzPct val="130000"/>
              <a:buFont typeface="Georgia" pitchFamily="18" charset="0"/>
              <a:buNone/>
            </a:pPr>
            <a:r>
              <a:rPr lang="en-US" sz="1900">
                <a:solidFill>
                  <a:srgbClr val="404040"/>
                </a:solidFill>
                <a:latin typeface="Trebuchet MS" pitchFamily="34" charset="0"/>
              </a:rPr>
              <a:t>High refractive index giving high brilliance glass</a:t>
            </a:r>
            <a:endParaRPr lang="es-ES_tradnl" sz="1900">
              <a:solidFill>
                <a:srgbClr val="404040"/>
              </a:solidFill>
              <a:latin typeface="Trebuchet MS" pitchFamily="34" charset="0"/>
            </a:endParaRPr>
          </a:p>
        </p:txBody>
      </p:sp>
      <p:sp>
        <p:nvSpPr>
          <p:cNvPr id="29712" name="Rectangle 16"/>
          <p:cNvSpPr>
            <a:spLocks noChangeArrowheads="1"/>
          </p:cNvSpPr>
          <p:nvPr/>
        </p:nvSpPr>
        <p:spPr bwMode="auto">
          <a:xfrm>
            <a:off x="3923928" y="5589240"/>
            <a:ext cx="2663825" cy="958850"/>
          </a:xfrm>
          <a:prstGeom prst="rect">
            <a:avLst/>
          </a:prstGeom>
          <a:noFill/>
          <a:ln w="9525">
            <a:noFill/>
            <a:miter lim="800000"/>
            <a:headEnd/>
            <a:tailEnd/>
          </a:ln>
          <a:effectLst/>
        </p:spPr>
        <p:txBody>
          <a:bodyPr>
            <a:spAutoFit/>
          </a:bodyPr>
          <a:lstStyle/>
          <a:p>
            <a:pPr algn="ctr"/>
            <a:r>
              <a:rPr lang="en-US" sz="1900" dirty="0">
                <a:solidFill>
                  <a:srgbClr val="404040"/>
                </a:solidFill>
                <a:latin typeface="Trebuchet MS" pitchFamily="34" charset="0"/>
              </a:rPr>
              <a:t>These properties make it appropriate for decorating purposes</a:t>
            </a:r>
            <a:endParaRPr lang="es-ES_tradnl" sz="1900" dirty="0">
              <a:solidFill>
                <a:srgbClr val="404040"/>
              </a:solidFill>
              <a:latin typeface="Trebuchet MS" pitchFamily="34" charset="0"/>
            </a:endParaRPr>
          </a:p>
        </p:txBody>
      </p:sp>
      <p:sp>
        <p:nvSpPr>
          <p:cNvPr id="29714" name="Rectangle 18"/>
          <p:cNvSpPr>
            <a:spLocks noChangeArrowheads="1"/>
          </p:cNvSpPr>
          <p:nvPr/>
        </p:nvSpPr>
        <p:spPr bwMode="auto">
          <a:xfrm>
            <a:off x="-252536" y="2060848"/>
            <a:ext cx="3275013" cy="969496"/>
          </a:xfrm>
          <a:prstGeom prst="rect">
            <a:avLst/>
          </a:prstGeom>
          <a:noFill/>
          <a:ln w="9525">
            <a:noFill/>
            <a:miter lim="800000"/>
            <a:headEnd/>
            <a:tailEnd/>
          </a:ln>
          <a:effectLst/>
        </p:spPr>
        <p:txBody>
          <a:bodyPr>
            <a:spAutoFit/>
          </a:bodyPr>
          <a:lstStyle/>
          <a:p>
            <a:pPr algn="ctr"/>
            <a:r>
              <a:rPr lang="en-US" sz="1900" dirty="0">
                <a:solidFill>
                  <a:srgbClr val="404040"/>
                </a:solidFill>
                <a:latin typeface="Trebuchet MS" pitchFamily="34" charset="0"/>
              </a:rPr>
              <a:t>Glass with high lead oxide contents may be used as radiation shielding glass</a:t>
            </a:r>
            <a:endParaRPr lang="es-ES_tradnl" sz="1900" dirty="0">
              <a:solidFill>
                <a:srgbClr val="404040"/>
              </a:solidFill>
              <a:latin typeface="Trebuchet MS" pitchFamily="34" charset="0"/>
            </a:endParaRPr>
          </a:p>
        </p:txBody>
      </p:sp>
      <p:sp>
        <p:nvSpPr>
          <p:cNvPr id="29716" name="Rectangle 20"/>
          <p:cNvSpPr>
            <a:spLocks noChangeArrowheads="1"/>
          </p:cNvSpPr>
          <p:nvPr/>
        </p:nvSpPr>
        <p:spPr bwMode="auto">
          <a:xfrm>
            <a:off x="3132138" y="596900"/>
            <a:ext cx="2879725" cy="1247775"/>
          </a:xfrm>
          <a:prstGeom prst="rect">
            <a:avLst/>
          </a:prstGeom>
          <a:noFill/>
          <a:ln w="9525">
            <a:noFill/>
            <a:miter lim="800000"/>
            <a:headEnd/>
            <a:tailEnd/>
          </a:ln>
          <a:effectLst/>
        </p:spPr>
        <p:txBody>
          <a:bodyPr>
            <a:spAutoFit/>
          </a:bodyPr>
          <a:lstStyle/>
          <a:p>
            <a:pPr algn="ctr"/>
            <a:r>
              <a:rPr lang="en-US" sz="1900" dirty="0">
                <a:solidFill>
                  <a:srgbClr val="404040"/>
                </a:solidFill>
                <a:latin typeface="Trebuchet MS" pitchFamily="34" charset="0"/>
              </a:rPr>
              <a:t>It doesn’t withstand high temperatures or sudden changes in temperature</a:t>
            </a:r>
            <a:endParaRPr lang="es-ES_tradnl" sz="1900" dirty="0">
              <a:solidFill>
                <a:srgbClr val="404040"/>
              </a:solidFill>
              <a:latin typeface="Trebuchet MS" pitchFamily="34" charset="0"/>
            </a:endParaRPr>
          </a:p>
        </p:txBody>
      </p:sp>
      <p:sp>
        <p:nvSpPr>
          <p:cNvPr id="29718" name="AutoShape 22"/>
          <p:cNvSpPr>
            <a:spLocks noChangeArrowheads="1"/>
          </p:cNvSpPr>
          <p:nvPr/>
        </p:nvSpPr>
        <p:spPr bwMode="auto">
          <a:xfrm>
            <a:off x="3708400" y="3141663"/>
            <a:ext cx="1727200" cy="719137"/>
          </a:xfrm>
          <a:prstGeom prst="roundRect">
            <a:avLst>
              <a:gd name="adj" fmla="val 16667"/>
            </a:avLst>
          </a:prstGeom>
          <a:noFill/>
          <a:ln w="22225">
            <a:solidFill>
              <a:schemeClr val="accent1"/>
            </a:solidFill>
            <a:round/>
            <a:headEnd/>
            <a:tailEnd/>
          </a:ln>
          <a:effectLst/>
        </p:spPr>
        <p:txBody>
          <a:bodyPr wrap="none" anchor="ctr"/>
          <a:lstStyle/>
          <a:p>
            <a:endParaRPr lang="es-VE"/>
          </a:p>
        </p:txBody>
      </p:sp>
      <p:sp>
        <p:nvSpPr>
          <p:cNvPr id="29719" name="Line 23"/>
          <p:cNvSpPr>
            <a:spLocks noChangeShapeType="1"/>
          </p:cNvSpPr>
          <p:nvPr/>
        </p:nvSpPr>
        <p:spPr bwMode="auto">
          <a:xfrm flipV="1">
            <a:off x="5364163" y="2420938"/>
            <a:ext cx="720725" cy="720725"/>
          </a:xfrm>
          <a:prstGeom prst="line">
            <a:avLst/>
          </a:prstGeom>
          <a:noFill/>
          <a:ln w="22225">
            <a:solidFill>
              <a:schemeClr val="accent1"/>
            </a:solidFill>
            <a:round/>
            <a:headEnd/>
            <a:tailEnd type="triangle" w="med" len="med"/>
          </a:ln>
          <a:effectLst/>
        </p:spPr>
        <p:txBody>
          <a:bodyPr/>
          <a:lstStyle/>
          <a:p>
            <a:endParaRPr lang="es-VE"/>
          </a:p>
        </p:txBody>
      </p:sp>
      <p:sp>
        <p:nvSpPr>
          <p:cNvPr id="29720" name="Line 24"/>
          <p:cNvSpPr>
            <a:spLocks noChangeShapeType="1"/>
          </p:cNvSpPr>
          <p:nvPr/>
        </p:nvSpPr>
        <p:spPr bwMode="auto">
          <a:xfrm flipV="1">
            <a:off x="5435600" y="3284538"/>
            <a:ext cx="1008063" cy="144462"/>
          </a:xfrm>
          <a:prstGeom prst="line">
            <a:avLst/>
          </a:prstGeom>
          <a:noFill/>
          <a:ln w="22225">
            <a:solidFill>
              <a:schemeClr val="accent1"/>
            </a:solidFill>
            <a:round/>
            <a:headEnd/>
            <a:tailEnd type="triangle" w="med" len="med"/>
          </a:ln>
          <a:effectLst/>
        </p:spPr>
        <p:txBody>
          <a:bodyPr/>
          <a:lstStyle/>
          <a:p>
            <a:endParaRPr lang="es-VE"/>
          </a:p>
        </p:txBody>
      </p:sp>
      <p:pic>
        <p:nvPicPr>
          <p:cNvPr id="29723" name="Picture 27" descr="gm"/>
          <p:cNvPicPr>
            <a:picLocks noChangeAspect="1" noChangeArrowheads="1"/>
          </p:cNvPicPr>
          <p:nvPr/>
        </p:nvPicPr>
        <p:blipFill>
          <a:blip r:embed="rId2"/>
          <a:srcRect/>
          <a:stretch>
            <a:fillRect/>
          </a:stretch>
        </p:blipFill>
        <p:spPr bwMode="auto">
          <a:xfrm>
            <a:off x="7019925" y="5429250"/>
            <a:ext cx="1800547" cy="1350411"/>
          </a:xfrm>
          <a:prstGeom prst="rect">
            <a:avLst/>
          </a:prstGeom>
          <a:noFill/>
        </p:spPr>
      </p:pic>
      <p:sp>
        <p:nvSpPr>
          <p:cNvPr id="29724" name="Line 28"/>
          <p:cNvSpPr>
            <a:spLocks noChangeShapeType="1"/>
          </p:cNvSpPr>
          <p:nvPr/>
        </p:nvSpPr>
        <p:spPr bwMode="auto">
          <a:xfrm>
            <a:off x="5292725" y="3860800"/>
            <a:ext cx="431800" cy="288925"/>
          </a:xfrm>
          <a:prstGeom prst="line">
            <a:avLst/>
          </a:prstGeom>
          <a:noFill/>
          <a:ln w="22225">
            <a:solidFill>
              <a:schemeClr val="accent1"/>
            </a:solidFill>
            <a:round/>
            <a:headEnd/>
            <a:tailEnd type="triangle" w="med" len="med"/>
          </a:ln>
          <a:effectLst/>
        </p:spPr>
        <p:txBody>
          <a:bodyPr/>
          <a:lstStyle/>
          <a:p>
            <a:endParaRPr lang="es-VE"/>
          </a:p>
        </p:txBody>
      </p:sp>
      <p:pic>
        <p:nvPicPr>
          <p:cNvPr id="29726" name="Picture 30" descr="ANd9GcQ_X3PLvW_OEWarCxKrgWcVRdtlaF1PHDmkpZWbLC1gxtsuqrE7"/>
          <p:cNvPicPr>
            <a:picLocks noChangeAspect="1" noChangeArrowheads="1"/>
          </p:cNvPicPr>
          <p:nvPr/>
        </p:nvPicPr>
        <p:blipFill>
          <a:blip r:embed="rId3"/>
          <a:srcRect/>
          <a:stretch>
            <a:fillRect/>
          </a:stretch>
        </p:blipFill>
        <p:spPr bwMode="auto">
          <a:xfrm>
            <a:off x="1227774" y="5301208"/>
            <a:ext cx="1760050" cy="1301750"/>
          </a:xfrm>
          <a:prstGeom prst="rect">
            <a:avLst/>
          </a:prstGeom>
          <a:noFill/>
        </p:spPr>
      </p:pic>
      <p:sp>
        <p:nvSpPr>
          <p:cNvPr id="29728" name="Line 32"/>
          <p:cNvSpPr>
            <a:spLocks noChangeShapeType="1"/>
          </p:cNvSpPr>
          <p:nvPr/>
        </p:nvSpPr>
        <p:spPr bwMode="auto">
          <a:xfrm flipH="1">
            <a:off x="3708400" y="3860800"/>
            <a:ext cx="358775" cy="576263"/>
          </a:xfrm>
          <a:prstGeom prst="line">
            <a:avLst/>
          </a:prstGeom>
          <a:noFill/>
          <a:ln w="22225">
            <a:solidFill>
              <a:schemeClr val="accent1"/>
            </a:solidFill>
            <a:round/>
            <a:headEnd/>
            <a:tailEnd type="triangle" w="med" len="med"/>
          </a:ln>
          <a:effectLst/>
        </p:spPr>
        <p:txBody>
          <a:bodyPr/>
          <a:lstStyle/>
          <a:p>
            <a:endParaRPr lang="es-VE"/>
          </a:p>
        </p:txBody>
      </p:sp>
      <p:sp>
        <p:nvSpPr>
          <p:cNvPr id="29731" name="AutoShape 35"/>
          <p:cNvSpPr>
            <a:spLocks/>
          </p:cNvSpPr>
          <p:nvPr/>
        </p:nvSpPr>
        <p:spPr bwMode="auto">
          <a:xfrm rot="5400000">
            <a:off x="5076031" y="4148932"/>
            <a:ext cx="288925" cy="2592388"/>
          </a:xfrm>
          <a:prstGeom prst="rightBrace">
            <a:avLst>
              <a:gd name="adj1" fmla="val 74771"/>
              <a:gd name="adj2" fmla="val 50000"/>
            </a:avLst>
          </a:prstGeom>
          <a:noFill/>
          <a:ln w="22225">
            <a:solidFill>
              <a:schemeClr val="accent1"/>
            </a:solidFill>
            <a:round/>
            <a:headEnd/>
            <a:tailEnd/>
          </a:ln>
          <a:effectLst/>
        </p:spPr>
        <p:txBody>
          <a:bodyPr wrap="none" anchor="ctr"/>
          <a:lstStyle/>
          <a:p>
            <a:endParaRPr lang="es-VE"/>
          </a:p>
        </p:txBody>
      </p:sp>
      <p:pic>
        <p:nvPicPr>
          <p:cNvPr id="29733" name="Picture 37" descr="Prod_TGP"/>
          <p:cNvPicPr>
            <a:picLocks noChangeAspect="1" noChangeArrowheads="1"/>
          </p:cNvPicPr>
          <p:nvPr/>
        </p:nvPicPr>
        <p:blipFill>
          <a:blip r:embed="rId4"/>
          <a:srcRect/>
          <a:stretch>
            <a:fillRect/>
          </a:stretch>
        </p:blipFill>
        <p:spPr bwMode="auto">
          <a:xfrm>
            <a:off x="386054" y="3020492"/>
            <a:ext cx="2025706" cy="1344612"/>
          </a:xfrm>
          <a:prstGeom prst="rect">
            <a:avLst/>
          </a:prstGeom>
          <a:noFill/>
        </p:spPr>
      </p:pic>
      <p:sp>
        <p:nvSpPr>
          <p:cNvPr id="29734" name="Line 38"/>
          <p:cNvSpPr>
            <a:spLocks noChangeShapeType="1"/>
          </p:cNvSpPr>
          <p:nvPr/>
        </p:nvSpPr>
        <p:spPr bwMode="auto">
          <a:xfrm flipH="1" flipV="1">
            <a:off x="2843213" y="2636838"/>
            <a:ext cx="865187" cy="576262"/>
          </a:xfrm>
          <a:prstGeom prst="line">
            <a:avLst/>
          </a:prstGeom>
          <a:noFill/>
          <a:ln w="22225">
            <a:solidFill>
              <a:schemeClr val="accent1"/>
            </a:solidFill>
            <a:round/>
            <a:headEnd/>
            <a:tailEnd type="triangle" w="med" len="med"/>
          </a:ln>
          <a:effectLst/>
        </p:spPr>
        <p:txBody>
          <a:bodyPr/>
          <a:lstStyle/>
          <a:p>
            <a:endParaRPr lang="es-VE"/>
          </a:p>
        </p:txBody>
      </p:sp>
      <p:pic>
        <p:nvPicPr>
          <p:cNvPr id="29736" name="Picture 40" descr="ANd9GcT58Wu9xmotNXUCmQVqQ8wXwfKRDLFpKaN3jxsE9X-5_OzNo5e0"/>
          <p:cNvPicPr>
            <a:picLocks noChangeAspect="1" noChangeArrowheads="1"/>
          </p:cNvPicPr>
          <p:nvPr/>
        </p:nvPicPr>
        <p:blipFill>
          <a:blip r:embed="rId5"/>
          <a:srcRect/>
          <a:stretch>
            <a:fillRect/>
          </a:stretch>
        </p:blipFill>
        <p:spPr bwMode="auto">
          <a:xfrm>
            <a:off x="1223912" y="432114"/>
            <a:ext cx="2123952" cy="1484718"/>
          </a:xfrm>
          <a:prstGeom prst="rect">
            <a:avLst/>
          </a:prstGeom>
          <a:noFill/>
        </p:spPr>
      </p:pic>
      <p:sp>
        <p:nvSpPr>
          <p:cNvPr id="29737" name="Line 41"/>
          <p:cNvSpPr>
            <a:spLocks noChangeShapeType="1"/>
          </p:cNvSpPr>
          <p:nvPr/>
        </p:nvSpPr>
        <p:spPr bwMode="auto">
          <a:xfrm flipV="1">
            <a:off x="4572000" y="1989138"/>
            <a:ext cx="0" cy="1152525"/>
          </a:xfrm>
          <a:prstGeom prst="line">
            <a:avLst/>
          </a:prstGeom>
          <a:noFill/>
          <a:ln w="22225">
            <a:solidFill>
              <a:schemeClr val="accent1"/>
            </a:solidFill>
            <a:round/>
            <a:headEnd/>
            <a:tailEnd type="triangle" w="med" len="med"/>
          </a:ln>
          <a:effectLst/>
        </p:spPr>
        <p:txBody>
          <a:bodyPr/>
          <a:lstStyle/>
          <a:p>
            <a:endParaRPr lang="es-VE"/>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3022361" y="2903637"/>
            <a:ext cx="6512511" cy="1143000"/>
          </a:xfrm>
          <a:prstGeom prst="rect">
            <a:avLst/>
          </a:prstGeom>
          <a:effectLst/>
        </p:spPr>
        <p:txBody>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lgn="l" fontAlgn="auto">
              <a:spcAft>
                <a:spcPts val="0"/>
              </a:spcAft>
              <a:buFont typeface="Georgia" pitchFamily="18" charset="0"/>
              <a:buNone/>
              <a:defRPr/>
            </a:pPr>
            <a:r>
              <a:rPr lang="es-ES_tradnl" sz="2400" dirty="0" err="1" smtClean="0"/>
              <a:t>Borosilicate</a:t>
            </a:r>
            <a:r>
              <a:rPr lang="es-ES_tradnl" sz="2400" dirty="0" smtClean="0"/>
              <a:t> </a:t>
            </a:r>
            <a:r>
              <a:rPr lang="es-ES_tradnl" sz="2400" dirty="0" err="1" smtClean="0"/>
              <a:t>glass</a:t>
            </a:r>
            <a:endParaRPr lang="es-ES_tradnl" sz="2400" dirty="0"/>
          </a:p>
        </p:txBody>
      </p:sp>
      <p:pic>
        <p:nvPicPr>
          <p:cNvPr id="4" name="1 Título"/>
          <p:cNvPicPr>
            <a:picLocks noChangeArrowheads="1"/>
          </p:cNvPicPr>
          <p:nvPr/>
        </p:nvPicPr>
        <p:blipFill>
          <a:blip r:embed="rId2"/>
          <a:srcRect/>
          <a:stretch>
            <a:fillRect/>
          </a:stretch>
        </p:blipFill>
        <p:spPr bwMode="auto">
          <a:xfrm>
            <a:off x="1692275" y="-242888"/>
            <a:ext cx="6789738" cy="1803401"/>
          </a:xfrm>
          <a:prstGeom prst="rect">
            <a:avLst/>
          </a:prstGeom>
          <a:noFill/>
          <a:ln w="9525">
            <a:noFill/>
            <a:miter lim="800000"/>
            <a:headEnd/>
            <a:tailEnd/>
          </a:ln>
        </p:spPr>
      </p:pic>
      <p:sp>
        <p:nvSpPr>
          <p:cNvPr id="30727" name="Rectangle 7"/>
          <p:cNvSpPr>
            <a:spLocks noChangeArrowheads="1"/>
          </p:cNvSpPr>
          <p:nvPr/>
        </p:nvSpPr>
        <p:spPr bwMode="auto">
          <a:xfrm>
            <a:off x="5220072" y="1171575"/>
            <a:ext cx="3600450" cy="1536700"/>
          </a:xfrm>
          <a:prstGeom prst="rect">
            <a:avLst/>
          </a:prstGeom>
          <a:noFill/>
          <a:ln w="9525">
            <a:noFill/>
            <a:miter lim="800000"/>
            <a:headEnd/>
            <a:tailEnd/>
          </a:ln>
          <a:effectLst/>
        </p:spPr>
        <p:txBody>
          <a:bodyPr>
            <a:spAutoFit/>
          </a:bodyPr>
          <a:lstStyle/>
          <a:p>
            <a:pPr algn="ctr"/>
            <a:r>
              <a:rPr lang="en-US" sz="1900" dirty="0">
                <a:solidFill>
                  <a:srgbClr val="404040"/>
                </a:solidFill>
                <a:latin typeface="Trebuchet MS" pitchFamily="34" charset="0"/>
              </a:rPr>
              <a:t>Composition: silica (70-80%), boric oxide (7-13%) and smaller amounts of the alkalis such as 4-8% of Na2O and K2O, and 2-7% aluminum oxide.</a:t>
            </a:r>
            <a:endParaRPr lang="es-ES_tradnl" sz="1900" dirty="0">
              <a:solidFill>
                <a:srgbClr val="404040"/>
              </a:solidFill>
              <a:latin typeface="Trebuchet MS" pitchFamily="34" charset="0"/>
            </a:endParaRPr>
          </a:p>
        </p:txBody>
      </p:sp>
      <p:sp>
        <p:nvSpPr>
          <p:cNvPr id="30729" name="Rectangle 9"/>
          <p:cNvSpPr>
            <a:spLocks noChangeArrowheads="1"/>
          </p:cNvSpPr>
          <p:nvPr/>
        </p:nvSpPr>
        <p:spPr bwMode="auto">
          <a:xfrm>
            <a:off x="6228903" y="2996952"/>
            <a:ext cx="3095625" cy="1133475"/>
          </a:xfrm>
          <a:prstGeom prst="rect">
            <a:avLst/>
          </a:prstGeom>
          <a:noFill/>
          <a:ln w="9525">
            <a:noFill/>
            <a:miter lim="800000"/>
            <a:headEnd/>
            <a:tailEnd/>
          </a:ln>
          <a:effectLst/>
        </p:spPr>
        <p:txBody>
          <a:bodyPr>
            <a:spAutoFit/>
          </a:bodyPr>
          <a:lstStyle/>
          <a:p>
            <a:pPr algn="ctr">
              <a:lnSpc>
                <a:spcPct val="90000"/>
              </a:lnSpc>
              <a:spcBef>
                <a:spcPct val="20000"/>
              </a:spcBef>
              <a:spcAft>
                <a:spcPts val="300"/>
              </a:spcAft>
              <a:buClr>
                <a:srgbClr val="C3260C"/>
              </a:buClr>
              <a:buSzPct val="130000"/>
              <a:buFont typeface="Georgia" pitchFamily="18" charset="0"/>
              <a:buNone/>
            </a:pPr>
            <a:r>
              <a:rPr lang="en-US" sz="1900" dirty="0">
                <a:solidFill>
                  <a:srgbClr val="404040"/>
                </a:solidFill>
                <a:latin typeface="Trebuchet MS" pitchFamily="34" charset="0"/>
              </a:rPr>
              <a:t>Boron gives greater resistance to thermal changes and chemical corrosion.</a:t>
            </a:r>
            <a:endParaRPr lang="es-ES_tradnl" sz="1900" dirty="0">
              <a:solidFill>
                <a:srgbClr val="404040"/>
              </a:solidFill>
              <a:latin typeface="Trebuchet MS" pitchFamily="34" charset="0"/>
            </a:endParaRPr>
          </a:p>
        </p:txBody>
      </p:sp>
      <p:sp>
        <p:nvSpPr>
          <p:cNvPr id="30733" name="Rectangle 13"/>
          <p:cNvSpPr>
            <a:spLocks noChangeArrowheads="1"/>
          </p:cNvSpPr>
          <p:nvPr/>
        </p:nvSpPr>
        <p:spPr bwMode="auto">
          <a:xfrm>
            <a:off x="539006" y="116632"/>
            <a:ext cx="2736850" cy="2403475"/>
          </a:xfrm>
          <a:prstGeom prst="rect">
            <a:avLst/>
          </a:prstGeom>
          <a:noFill/>
          <a:ln w="9525">
            <a:noFill/>
            <a:miter lim="800000"/>
            <a:headEnd/>
            <a:tailEnd/>
          </a:ln>
          <a:effectLst/>
        </p:spPr>
        <p:txBody>
          <a:bodyPr>
            <a:spAutoFit/>
          </a:bodyPr>
          <a:lstStyle/>
          <a:p>
            <a:pPr algn="ctr"/>
            <a:r>
              <a:rPr lang="en-US" sz="1900" dirty="0">
                <a:solidFill>
                  <a:srgbClr val="404040"/>
                </a:solidFill>
                <a:latin typeface="Trebuchet MS" pitchFamily="34" charset="0"/>
              </a:rPr>
              <a:t>It has greater resistance to thermal shock and allows for greater accuracy in laboratory measurements when heating and cooling experiments</a:t>
            </a:r>
            <a:endParaRPr lang="es-ES_tradnl" sz="1900" dirty="0">
              <a:solidFill>
                <a:srgbClr val="404040"/>
              </a:solidFill>
              <a:latin typeface="Trebuchet MS" pitchFamily="34" charset="0"/>
            </a:endParaRPr>
          </a:p>
        </p:txBody>
      </p:sp>
      <p:pic>
        <p:nvPicPr>
          <p:cNvPr id="30735" name="Picture 15" descr="ANd9GcQ2vnmM9eJzbg7u7OwKyDUTXD6WDBlTYymx_0cqQZc0-6Iazqo1"/>
          <p:cNvPicPr>
            <a:picLocks noChangeAspect="1" noChangeArrowheads="1"/>
          </p:cNvPicPr>
          <p:nvPr/>
        </p:nvPicPr>
        <p:blipFill>
          <a:blip r:embed="rId3"/>
          <a:srcRect/>
          <a:stretch>
            <a:fillRect/>
          </a:stretch>
        </p:blipFill>
        <p:spPr bwMode="auto">
          <a:xfrm>
            <a:off x="3131841" y="506518"/>
            <a:ext cx="1479848" cy="1626338"/>
          </a:xfrm>
          <a:prstGeom prst="rect">
            <a:avLst/>
          </a:prstGeom>
          <a:noFill/>
        </p:spPr>
      </p:pic>
      <p:pic>
        <p:nvPicPr>
          <p:cNvPr id="30737" name="Picture 17" descr="ANd9GcQkljFBWT2FEaje2xNVSxhTSlD-byezdwIcAHxJI_gbpZ--2E-l7Q"/>
          <p:cNvPicPr>
            <a:picLocks noChangeAspect="1" noChangeArrowheads="1"/>
          </p:cNvPicPr>
          <p:nvPr/>
        </p:nvPicPr>
        <p:blipFill>
          <a:blip r:embed="rId4"/>
          <a:srcRect/>
          <a:stretch>
            <a:fillRect/>
          </a:stretch>
        </p:blipFill>
        <p:spPr bwMode="auto">
          <a:xfrm>
            <a:off x="7020272" y="4797152"/>
            <a:ext cx="1325562" cy="1307460"/>
          </a:xfrm>
          <a:prstGeom prst="rect">
            <a:avLst/>
          </a:prstGeom>
          <a:noFill/>
        </p:spPr>
      </p:pic>
      <p:sp>
        <p:nvSpPr>
          <p:cNvPr id="30738" name="AutoShape 18"/>
          <p:cNvSpPr>
            <a:spLocks noChangeArrowheads="1"/>
          </p:cNvSpPr>
          <p:nvPr/>
        </p:nvSpPr>
        <p:spPr bwMode="auto">
          <a:xfrm>
            <a:off x="2987675" y="2781300"/>
            <a:ext cx="2736850" cy="863600"/>
          </a:xfrm>
          <a:prstGeom prst="roundRect">
            <a:avLst>
              <a:gd name="adj" fmla="val 16667"/>
            </a:avLst>
          </a:prstGeom>
          <a:noFill/>
          <a:ln w="22225">
            <a:solidFill>
              <a:schemeClr val="accent1"/>
            </a:solidFill>
            <a:round/>
            <a:headEnd/>
            <a:tailEnd/>
          </a:ln>
          <a:effectLst/>
        </p:spPr>
        <p:txBody>
          <a:bodyPr wrap="none" anchor="ctr"/>
          <a:lstStyle/>
          <a:p>
            <a:endParaRPr lang="es-VE"/>
          </a:p>
        </p:txBody>
      </p:sp>
      <p:sp>
        <p:nvSpPr>
          <p:cNvPr id="30739" name="Line 19"/>
          <p:cNvSpPr>
            <a:spLocks noChangeShapeType="1"/>
          </p:cNvSpPr>
          <p:nvPr/>
        </p:nvSpPr>
        <p:spPr bwMode="auto">
          <a:xfrm flipV="1">
            <a:off x="5651500" y="2492375"/>
            <a:ext cx="215900" cy="288925"/>
          </a:xfrm>
          <a:prstGeom prst="line">
            <a:avLst/>
          </a:prstGeom>
          <a:noFill/>
          <a:ln w="22225">
            <a:solidFill>
              <a:schemeClr val="accent1"/>
            </a:solidFill>
            <a:round/>
            <a:headEnd/>
            <a:tailEnd type="triangle" w="med" len="med"/>
          </a:ln>
          <a:effectLst/>
        </p:spPr>
        <p:txBody>
          <a:bodyPr/>
          <a:lstStyle/>
          <a:p>
            <a:endParaRPr lang="es-VE"/>
          </a:p>
        </p:txBody>
      </p:sp>
      <p:sp>
        <p:nvSpPr>
          <p:cNvPr id="30740" name="Line 20"/>
          <p:cNvSpPr>
            <a:spLocks noChangeShapeType="1"/>
          </p:cNvSpPr>
          <p:nvPr/>
        </p:nvSpPr>
        <p:spPr bwMode="auto">
          <a:xfrm>
            <a:off x="5724525" y="3357563"/>
            <a:ext cx="792163" cy="71437"/>
          </a:xfrm>
          <a:prstGeom prst="line">
            <a:avLst/>
          </a:prstGeom>
          <a:noFill/>
          <a:ln w="22225">
            <a:solidFill>
              <a:schemeClr val="accent1"/>
            </a:solidFill>
            <a:round/>
            <a:headEnd/>
            <a:tailEnd type="triangle" w="med" len="med"/>
          </a:ln>
          <a:effectLst/>
        </p:spPr>
        <p:txBody>
          <a:bodyPr/>
          <a:lstStyle/>
          <a:p>
            <a:endParaRPr lang="es-VE"/>
          </a:p>
        </p:txBody>
      </p:sp>
      <p:sp>
        <p:nvSpPr>
          <p:cNvPr id="30743" name="Rectangle 23"/>
          <p:cNvSpPr>
            <a:spLocks noChangeArrowheads="1"/>
          </p:cNvSpPr>
          <p:nvPr/>
        </p:nvSpPr>
        <p:spPr bwMode="auto">
          <a:xfrm>
            <a:off x="2700338" y="4076700"/>
            <a:ext cx="1541462" cy="381000"/>
          </a:xfrm>
          <a:prstGeom prst="rect">
            <a:avLst/>
          </a:prstGeom>
          <a:noFill/>
          <a:ln w="9525">
            <a:noFill/>
            <a:miter lim="800000"/>
            <a:headEnd/>
            <a:tailEnd/>
          </a:ln>
          <a:effectLst/>
        </p:spPr>
        <p:txBody>
          <a:bodyPr wrap="none">
            <a:spAutoFit/>
          </a:bodyPr>
          <a:lstStyle/>
          <a:p>
            <a:r>
              <a:rPr lang="en-US" sz="1900">
                <a:solidFill>
                  <a:srgbClr val="404040"/>
                </a:solidFill>
                <a:latin typeface="Trebuchet MS" pitchFamily="34" charset="0"/>
              </a:rPr>
              <a:t>It is used for</a:t>
            </a:r>
            <a:endParaRPr lang="es-ES_tradnl" sz="1900">
              <a:solidFill>
                <a:srgbClr val="404040"/>
              </a:solidFill>
              <a:latin typeface="Trebuchet MS" pitchFamily="34" charset="0"/>
            </a:endParaRPr>
          </a:p>
        </p:txBody>
      </p:sp>
      <p:sp>
        <p:nvSpPr>
          <p:cNvPr id="30745" name="Rectangle 25"/>
          <p:cNvSpPr>
            <a:spLocks noChangeArrowheads="1"/>
          </p:cNvSpPr>
          <p:nvPr/>
        </p:nvSpPr>
        <p:spPr bwMode="auto">
          <a:xfrm>
            <a:off x="6372200" y="4437112"/>
            <a:ext cx="1901825" cy="352425"/>
          </a:xfrm>
          <a:prstGeom prst="rect">
            <a:avLst/>
          </a:prstGeom>
          <a:noFill/>
          <a:ln w="9525">
            <a:noFill/>
            <a:miter lim="800000"/>
            <a:headEnd/>
            <a:tailEnd/>
          </a:ln>
          <a:effectLst/>
        </p:spPr>
        <p:txBody>
          <a:bodyPr wrap="none">
            <a:spAutoFit/>
          </a:bodyPr>
          <a:lstStyle/>
          <a:p>
            <a:pPr lvl="1">
              <a:lnSpc>
                <a:spcPct val="90000"/>
              </a:lnSpc>
              <a:spcBef>
                <a:spcPct val="20000"/>
              </a:spcBef>
              <a:spcAft>
                <a:spcPts val="300"/>
              </a:spcAft>
              <a:buClr>
                <a:srgbClr val="C3260C"/>
              </a:buClr>
              <a:buSzPct val="130000"/>
              <a:buFont typeface="Georgia" pitchFamily="18" charset="0"/>
              <a:buNone/>
            </a:pPr>
            <a:r>
              <a:rPr lang="en-US" sz="1900" dirty="0">
                <a:solidFill>
                  <a:srgbClr val="404040"/>
                </a:solidFill>
                <a:latin typeface="Trebuchet MS" pitchFamily="34" charset="0"/>
              </a:rPr>
              <a:t>Laboratories</a:t>
            </a:r>
          </a:p>
        </p:txBody>
      </p:sp>
      <p:sp>
        <p:nvSpPr>
          <p:cNvPr id="30746" name="Line 26"/>
          <p:cNvSpPr>
            <a:spLocks noChangeShapeType="1"/>
          </p:cNvSpPr>
          <p:nvPr/>
        </p:nvSpPr>
        <p:spPr bwMode="auto">
          <a:xfrm>
            <a:off x="3492500" y="3644900"/>
            <a:ext cx="0" cy="431800"/>
          </a:xfrm>
          <a:prstGeom prst="line">
            <a:avLst/>
          </a:prstGeom>
          <a:noFill/>
          <a:ln w="22225">
            <a:solidFill>
              <a:schemeClr val="accent1"/>
            </a:solidFill>
            <a:round/>
            <a:headEnd/>
            <a:tailEnd type="triangle" w="med" len="med"/>
          </a:ln>
          <a:effectLst/>
        </p:spPr>
        <p:txBody>
          <a:bodyPr/>
          <a:lstStyle/>
          <a:p>
            <a:endParaRPr lang="es-VE"/>
          </a:p>
        </p:txBody>
      </p:sp>
      <p:sp>
        <p:nvSpPr>
          <p:cNvPr id="30748" name="Rectangle 28"/>
          <p:cNvSpPr>
            <a:spLocks noChangeArrowheads="1"/>
          </p:cNvSpPr>
          <p:nvPr/>
        </p:nvSpPr>
        <p:spPr bwMode="auto">
          <a:xfrm>
            <a:off x="3923258" y="4581525"/>
            <a:ext cx="2520950" cy="873125"/>
          </a:xfrm>
          <a:prstGeom prst="rect">
            <a:avLst/>
          </a:prstGeom>
          <a:noFill/>
          <a:ln w="9525">
            <a:noFill/>
            <a:miter lim="800000"/>
            <a:headEnd/>
            <a:tailEnd/>
          </a:ln>
          <a:effectLst/>
        </p:spPr>
        <p:txBody>
          <a:bodyPr>
            <a:spAutoFit/>
          </a:bodyPr>
          <a:lstStyle/>
          <a:p>
            <a:pPr lvl="1" algn="ctr">
              <a:lnSpc>
                <a:spcPct val="90000"/>
              </a:lnSpc>
              <a:spcBef>
                <a:spcPct val="20000"/>
              </a:spcBef>
              <a:spcAft>
                <a:spcPts val="300"/>
              </a:spcAft>
              <a:buClr>
                <a:srgbClr val="C3260C"/>
              </a:buClr>
              <a:buSzPct val="130000"/>
              <a:buFont typeface="Georgia" pitchFamily="18" charset="0"/>
              <a:buNone/>
            </a:pPr>
            <a:r>
              <a:rPr lang="en-US" sz="1900" dirty="0">
                <a:solidFill>
                  <a:srgbClr val="404040"/>
                </a:solidFill>
                <a:latin typeface="Trebuchet MS" pitchFamily="34" charset="0"/>
              </a:rPr>
              <a:t>Industrial chemical process plants</a:t>
            </a:r>
          </a:p>
        </p:txBody>
      </p:sp>
      <p:sp>
        <p:nvSpPr>
          <p:cNvPr id="30750" name="Rectangle 30"/>
          <p:cNvSpPr>
            <a:spLocks noChangeArrowheads="1"/>
          </p:cNvSpPr>
          <p:nvPr/>
        </p:nvSpPr>
        <p:spPr bwMode="auto">
          <a:xfrm>
            <a:off x="1979712" y="4652963"/>
            <a:ext cx="2487613" cy="881780"/>
          </a:xfrm>
          <a:prstGeom prst="rect">
            <a:avLst/>
          </a:prstGeom>
          <a:noFill/>
          <a:ln w="9525">
            <a:noFill/>
            <a:miter lim="800000"/>
            <a:headEnd/>
            <a:tailEnd/>
          </a:ln>
          <a:effectLst/>
        </p:spPr>
        <p:txBody>
          <a:bodyPr wrap="square">
            <a:spAutoFit/>
          </a:bodyPr>
          <a:lstStyle/>
          <a:p>
            <a:pPr lvl="1" algn="ctr">
              <a:lnSpc>
                <a:spcPct val="90000"/>
              </a:lnSpc>
              <a:spcBef>
                <a:spcPct val="20000"/>
              </a:spcBef>
              <a:spcAft>
                <a:spcPts val="300"/>
              </a:spcAft>
              <a:buClr>
                <a:srgbClr val="C3260C"/>
              </a:buClr>
              <a:buSzPct val="130000"/>
              <a:buFont typeface="Georgia" pitchFamily="18" charset="0"/>
              <a:buNone/>
            </a:pPr>
            <a:r>
              <a:rPr lang="en-US" sz="1900" dirty="0">
                <a:solidFill>
                  <a:srgbClr val="404040"/>
                </a:solidFill>
                <a:latin typeface="Trebuchet MS" pitchFamily="34" charset="0"/>
              </a:rPr>
              <a:t>In the pharmaceutical industry</a:t>
            </a:r>
          </a:p>
        </p:txBody>
      </p:sp>
      <p:sp>
        <p:nvSpPr>
          <p:cNvPr id="30754" name="Rectangle 34"/>
          <p:cNvSpPr>
            <a:spLocks noChangeArrowheads="1"/>
          </p:cNvSpPr>
          <p:nvPr/>
        </p:nvSpPr>
        <p:spPr bwMode="auto">
          <a:xfrm>
            <a:off x="-37108" y="4005263"/>
            <a:ext cx="1728788" cy="612775"/>
          </a:xfrm>
          <a:prstGeom prst="rect">
            <a:avLst/>
          </a:prstGeom>
          <a:noFill/>
          <a:ln w="9525">
            <a:noFill/>
            <a:miter lim="800000"/>
            <a:headEnd/>
            <a:tailEnd/>
          </a:ln>
          <a:effectLst/>
        </p:spPr>
        <p:txBody>
          <a:bodyPr>
            <a:spAutoFit/>
          </a:bodyPr>
          <a:lstStyle/>
          <a:p>
            <a:pPr lvl="1" algn="ctr">
              <a:lnSpc>
                <a:spcPct val="90000"/>
              </a:lnSpc>
              <a:spcBef>
                <a:spcPct val="20000"/>
              </a:spcBef>
              <a:spcAft>
                <a:spcPts val="300"/>
              </a:spcAft>
              <a:buClr>
                <a:srgbClr val="C3260C"/>
              </a:buClr>
              <a:buSzPct val="130000"/>
              <a:buFont typeface="Georgia" pitchFamily="18" charset="0"/>
              <a:buNone/>
            </a:pPr>
            <a:r>
              <a:rPr lang="en-US" sz="1900" dirty="0">
                <a:solidFill>
                  <a:srgbClr val="404040"/>
                </a:solidFill>
                <a:latin typeface="Trebuchet MS" pitchFamily="34" charset="0"/>
              </a:rPr>
              <a:t>Domestic kitchens</a:t>
            </a:r>
          </a:p>
        </p:txBody>
      </p:sp>
      <p:sp>
        <p:nvSpPr>
          <p:cNvPr id="30755" name="Line 35"/>
          <p:cNvSpPr>
            <a:spLocks noChangeShapeType="1"/>
          </p:cNvSpPr>
          <p:nvPr/>
        </p:nvSpPr>
        <p:spPr bwMode="auto">
          <a:xfrm>
            <a:off x="4284663" y="4292600"/>
            <a:ext cx="2447925" cy="288925"/>
          </a:xfrm>
          <a:prstGeom prst="line">
            <a:avLst/>
          </a:prstGeom>
          <a:noFill/>
          <a:ln w="22225">
            <a:solidFill>
              <a:schemeClr val="accent1"/>
            </a:solidFill>
            <a:round/>
            <a:headEnd/>
            <a:tailEnd type="triangle" w="med" len="med"/>
          </a:ln>
          <a:effectLst/>
        </p:spPr>
        <p:txBody>
          <a:bodyPr/>
          <a:lstStyle/>
          <a:p>
            <a:endParaRPr lang="es-VE"/>
          </a:p>
        </p:txBody>
      </p:sp>
      <p:pic>
        <p:nvPicPr>
          <p:cNvPr id="30757" name="Picture 37" descr="big_industrial%20glass%20laboratory%20glass%20industrial%20plant%20ptfe%20products%20industrial%20valve01"/>
          <p:cNvPicPr>
            <a:picLocks noChangeAspect="1" noChangeArrowheads="1"/>
          </p:cNvPicPr>
          <p:nvPr/>
        </p:nvPicPr>
        <p:blipFill>
          <a:blip r:embed="rId5"/>
          <a:srcRect/>
          <a:stretch>
            <a:fillRect/>
          </a:stretch>
        </p:blipFill>
        <p:spPr bwMode="auto">
          <a:xfrm>
            <a:off x="4611688" y="5445125"/>
            <a:ext cx="2120900" cy="1281161"/>
          </a:xfrm>
          <a:prstGeom prst="rect">
            <a:avLst/>
          </a:prstGeom>
          <a:noFill/>
        </p:spPr>
      </p:pic>
      <p:sp>
        <p:nvSpPr>
          <p:cNvPr id="30758" name="Line 38"/>
          <p:cNvSpPr>
            <a:spLocks noChangeShapeType="1"/>
          </p:cNvSpPr>
          <p:nvPr/>
        </p:nvSpPr>
        <p:spPr bwMode="auto">
          <a:xfrm>
            <a:off x="3708400" y="4437063"/>
            <a:ext cx="1008063" cy="287337"/>
          </a:xfrm>
          <a:prstGeom prst="line">
            <a:avLst/>
          </a:prstGeom>
          <a:noFill/>
          <a:ln w="22225">
            <a:solidFill>
              <a:schemeClr val="accent1"/>
            </a:solidFill>
            <a:round/>
            <a:headEnd/>
            <a:tailEnd type="triangle" w="med" len="med"/>
          </a:ln>
          <a:effectLst/>
        </p:spPr>
        <p:txBody>
          <a:bodyPr/>
          <a:lstStyle/>
          <a:p>
            <a:endParaRPr lang="es-VE"/>
          </a:p>
        </p:txBody>
      </p:sp>
      <p:pic>
        <p:nvPicPr>
          <p:cNvPr id="30760" name="Picture 40" descr="ANd9GcR9F3tjNJhRxTVIWDj-vcJoZvkvtwrBaPRHK_pxMlV9v4PQiAyA"/>
          <p:cNvPicPr>
            <a:picLocks noChangeAspect="1" noChangeArrowheads="1"/>
          </p:cNvPicPr>
          <p:nvPr/>
        </p:nvPicPr>
        <p:blipFill>
          <a:blip r:embed="rId6"/>
          <a:srcRect l="6622" t="8560" r="7570" b="9015"/>
          <a:stretch>
            <a:fillRect/>
          </a:stretch>
        </p:blipFill>
        <p:spPr bwMode="auto">
          <a:xfrm>
            <a:off x="2843213" y="5516563"/>
            <a:ext cx="1249657" cy="1152525"/>
          </a:xfrm>
          <a:prstGeom prst="rect">
            <a:avLst/>
          </a:prstGeom>
          <a:noFill/>
        </p:spPr>
      </p:pic>
      <p:sp>
        <p:nvSpPr>
          <p:cNvPr id="30761" name="Line 41"/>
          <p:cNvSpPr>
            <a:spLocks noChangeShapeType="1"/>
          </p:cNvSpPr>
          <p:nvPr/>
        </p:nvSpPr>
        <p:spPr bwMode="auto">
          <a:xfrm>
            <a:off x="3203575" y="4437063"/>
            <a:ext cx="73025" cy="215900"/>
          </a:xfrm>
          <a:prstGeom prst="line">
            <a:avLst/>
          </a:prstGeom>
          <a:noFill/>
          <a:ln w="22225">
            <a:solidFill>
              <a:schemeClr val="accent1"/>
            </a:solidFill>
            <a:round/>
            <a:headEnd/>
            <a:tailEnd type="triangle" w="med" len="med"/>
          </a:ln>
          <a:effectLst/>
        </p:spPr>
        <p:txBody>
          <a:bodyPr/>
          <a:lstStyle/>
          <a:p>
            <a:endParaRPr lang="es-VE"/>
          </a:p>
        </p:txBody>
      </p:sp>
      <p:sp>
        <p:nvSpPr>
          <p:cNvPr id="30752" name="Rectangle 32"/>
          <p:cNvSpPr>
            <a:spLocks noChangeArrowheads="1"/>
          </p:cNvSpPr>
          <p:nvPr/>
        </p:nvSpPr>
        <p:spPr bwMode="auto">
          <a:xfrm>
            <a:off x="684113" y="4868863"/>
            <a:ext cx="1871663" cy="1133475"/>
          </a:xfrm>
          <a:prstGeom prst="rect">
            <a:avLst/>
          </a:prstGeom>
          <a:noFill/>
          <a:ln w="9525">
            <a:noFill/>
            <a:miter lim="800000"/>
            <a:headEnd/>
            <a:tailEnd/>
          </a:ln>
          <a:effectLst/>
        </p:spPr>
        <p:txBody>
          <a:bodyPr>
            <a:spAutoFit/>
          </a:bodyPr>
          <a:lstStyle/>
          <a:p>
            <a:pPr lvl="1" algn="ctr">
              <a:lnSpc>
                <a:spcPct val="90000"/>
              </a:lnSpc>
              <a:spcBef>
                <a:spcPct val="20000"/>
              </a:spcBef>
              <a:spcAft>
                <a:spcPts val="300"/>
              </a:spcAft>
              <a:buClr>
                <a:srgbClr val="C3260C"/>
              </a:buClr>
              <a:buSzPct val="130000"/>
              <a:buFont typeface="Georgia" pitchFamily="18" charset="0"/>
              <a:buNone/>
            </a:pPr>
            <a:r>
              <a:rPr lang="en-US" sz="1900" dirty="0">
                <a:solidFill>
                  <a:srgbClr val="404040"/>
                </a:solidFill>
                <a:latin typeface="Trebuchet MS" pitchFamily="34" charset="0"/>
              </a:rPr>
              <a:t>In bulbs for high-powered lamps</a:t>
            </a:r>
          </a:p>
        </p:txBody>
      </p:sp>
      <p:sp>
        <p:nvSpPr>
          <p:cNvPr id="30764" name="Line 44"/>
          <p:cNvSpPr>
            <a:spLocks noChangeShapeType="1"/>
          </p:cNvSpPr>
          <p:nvPr/>
        </p:nvSpPr>
        <p:spPr bwMode="auto">
          <a:xfrm flipH="1">
            <a:off x="2051050" y="4365625"/>
            <a:ext cx="720725" cy="503238"/>
          </a:xfrm>
          <a:prstGeom prst="line">
            <a:avLst/>
          </a:prstGeom>
          <a:noFill/>
          <a:ln w="22225">
            <a:solidFill>
              <a:schemeClr val="accent1"/>
            </a:solidFill>
            <a:round/>
            <a:headEnd/>
            <a:tailEnd type="triangle" w="med" len="med"/>
          </a:ln>
          <a:effectLst/>
        </p:spPr>
        <p:txBody>
          <a:bodyPr/>
          <a:lstStyle/>
          <a:p>
            <a:endParaRPr lang="es-VE"/>
          </a:p>
        </p:txBody>
      </p:sp>
      <p:pic>
        <p:nvPicPr>
          <p:cNvPr id="30772" name="Picture 52" descr="Glass Countertops For Kitchens"/>
          <p:cNvPicPr>
            <a:picLocks noChangeAspect="1" noChangeArrowheads="1"/>
          </p:cNvPicPr>
          <p:nvPr/>
        </p:nvPicPr>
        <p:blipFill>
          <a:blip r:embed="rId7"/>
          <a:srcRect/>
          <a:stretch>
            <a:fillRect/>
          </a:stretch>
        </p:blipFill>
        <p:spPr bwMode="auto">
          <a:xfrm>
            <a:off x="323825" y="2923977"/>
            <a:ext cx="1439863" cy="1081087"/>
          </a:xfrm>
          <a:prstGeom prst="rect">
            <a:avLst/>
          </a:prstGeom>
          <a:noFill/>
        </p:spPr>
      </p:pic>
      <p:sp>
        <p:nvSpPr>
          <p:cNvPr id="30773" name="Line 53"/>
          <p:cNvSpPr>
            <a:spLocks noChangeShapeType="1"/>
          </p:cNvSpPr>
          <p:nvPr/>
        </p:nvSpPr>
        <p:spPr bwMode="auto">
          <a:xfrm flipH="1">
            <a:off x="1547813" y="4292600"/>
            <a:ext cx="1079500" cy="0"/>
          </a:xfrm>
          <a:prstGeom prst="line">
            <a:avLst/>
          </a:prstGeom>
          <a:noFill/>
          <a:ln w="22225">
            <a:solidFill>
              <a:schemeClr val="accent1"/>
            </a:solidFill>
            <a:round/>
            <a:headEnd/>
            <a:tailEnd type="triangle" w="med" len="med"/>
          </a:ln>
          <a:effectLst/>
        </p:spPr>
        <p:txBody>
          <a:bodyPr/>
          <a:lstStyle/>
          <a:p>
            <a:endParaRPr lang="es-VE"/>
          </a:p>
        </p:txBody>
      </p:sp>
      <p:sp>
        <p:nvSpPr>
          <p:cNvPr id="30774" name="Line 54"/>
          <p:cNvSpPr>
            <a:spLocks noChangeShapeType="1"/>
          </p:cNvSpPr>
          <p:nvPr/>
        </p:nvSpPr>
        <p:spPr bwMode="auto">
          <a:xfrm flipH="1" flipV="1">
            <a:off x="2771775" y="2276475"/>
            <a:ext cx="431800" cy="504825"/>
          </a:xfrm>
          <a:prstGeom prst="line">
            <a:avLst/>
          </a:prstGeom>
          <a:noFill/>
          <a:ln w="22225">
            <a:solidFill>
              <a:schemeClr val="accent1"/>
            </a:solidFill>
            <a:round/>
            <a:headEnd/>
            <a:tailEnd type="triangle" w="med" len="med"/>
          </a:ln>
          <a:effectLst/>
        </p:spPr>
        <p:txBody>
          <a:bodyPr/>
          <a:lstStyle/>
          <a:p>
            <a:endParaRPr lang="es-VE"/>
          </a:p>
        </p:txBody>
      </p:sp>
      <p:pic>
        <p:nvPicPr>
          <p:cNvPr id="1026" name="Picture 2" descr="http://www.hhydro.com/images/P/2003507701.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30048" y="5229200"/>
            <a:ext cx="1001592" cy="12334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1 Título"/>
          <p:cNvPicPr>
            <a:picLocks noChangeArrowheads="1"/>
          </p:cNvPicPr>
          <p:nvPr/>
        </p:nvPicPr>
        <p:blipFill>
          <a:blip r:embed="rId2"/>
          <a:srcRect/>
          <a:stretch>
            <a:fillRect/>
          </a:stretch>
        </p:blipFill>
        <p:spPr bwMode="auto">
          <a:xfrm>
            <a:off x="1692275" y="-242888"/>
            <a:ext cx="6789738" cy="1803401"/>
          </a:xfrm>
          <a:prstGeom prst="rect">
            <a:avLst/>
          </a:prstGeom>
          <a:noFill/>
          <a:ln w="9525">
            <a:noFill/>
            <a:miter lim="800000"/>
            <a:headEnd/>
            <a:tailEnd/>
          </a:ln>
        </p:spPr>
      </p:pic>
      <p:sp>
        <p:nvSpPr>
          <p:cNvPr id="6" name="1 Título"/>
          <p:cNvSpPr txBox="1">
            <a:spLocks/>
          </p:cNvSpPr>
          <p:nvPr/>
        </p:nvSpPr>
        <p:spPr>
          <a:xfrm>
            <a:off x="2660512" y="2760736"/>
            <a:ext cx="6512510" cy="1143001"/>
          </a:xfrm>
          <a:prstGeom prst="rect">
            <a:avLst/>
          </a:prstGeom>
          <a:effectLst/>
        </p:spPr>
        <p:txBody>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lgn="l" fontAlgn="auto">
              <a:spcAft>
                <a:spcPts val="0"/>
              </a:spcAft>
              <a:buFont typeface="Georgia" pitchFamily="18" charset="0"/>
              <a:buNone/>
              <a:defRPr/>
            </a:pPr>
            <a:r>
              <a:rPr lang="es-ES_tradnl" sz="2400" dirty="0" err="1" smtClean="0"/>
              <a:t>Aluminosilicate</a:t>
            </a:r>
            <a:r>
              <a:rPr lang="es-ES_tradnl" sz="2400" dirty="0" smtClean="0"/>
              <a:t> </a:t>
            </a:r>
            <a:r>
              <a:rPr lang="es-ES_tradnl" sz="2400" dirty="0" err="1" smtClean="0"/>
              <a:t>Glass</a:t>
            </a:r>
            <a:endParaRPr lang="es-ES_tradnl" sz="2400" dirty="0"/>
          </a:p>
        </p:txBody>
      </p:sp>
      <p:sp>
        <p:nvSpPr>
          <p:cNvPr id="31755" name="AutoShape 11"/>
          <p:cNvSpPr>
            <a:spLocks noChangeArrowheads="1"/>
          </p:cNvSpPr>
          <p:nvPr/>
        </p:nvSpPr>
        <p:spPr bwMode="auto">
          <a:xfrm>
            <a:off x="2699099" y="2709837"/>
            <a:ext cx="3168650" cy="647700"/>
          </a:xfrm>
          <a:prstGeom prst="roundRect">
            <a:avLst>
              <a:gd name="adj" fmla="val 16667"/>
            </a:avLst>
          </a:prstGeom>
          <a:noFill/>
          <a:ln w="22225">
            <a:solidFill>
              <a:schemeClr val="accent1"/>
            </a:solidFill>
            <a:round/>
            <a:headEnd/>
            <a:tailEnd/>
          </a:ln>
          <a:effectLst/>
        </p:spPr>
        <p:txBody>
          <a:bodyPr wrap="none" anchor="ctr"/>
          <a:lstStyle/>
          <a:p>
            <a:endParaRPr lang="es-VE"/>
          </a:p>
        </p:txBody>
      </p:sp>
      <p:sp>
        <p:nvSpPr>
          <p:cNvPr id="31757" name="Rectangle 13"/>
          <p:cNvSpPr>
            <a:spLocks noChangeArrowheads="1"/>
          </p:cNvSpPr>
          <p:nvPr/>
        </p:nvSpPr>
        <p:spPr bwMode="auto">
          <a:xfrm>
            <a:off x="1187624" y="1484784"/>
            <a:ext cx="1728788" cy="787400"/>
          </a:xfrm>
          <a:prstGeom prst="rect">
            <a:avLst/>
          </a:prstGeom>
          <a:noFill/>
          <a:ln w="9525">
            <a:noFill/>
            <a:miter lim="800000"/>
            <a:headEnd/>
            <a:tailEnd/>
          </a:ln>
          <a:effectLst/>
        </p:spPr>
        <p:txBody>
          <a:bodyPr>
            <a:spAutoFit/>
          </a:bodyPr>
          <a:lstStyle/>
          <a:p>
            <a:pPr algn="ctr">
              <a:lnSpc>
                <a:spcPct val="80000"/>
              </a:lnSpc>
              <a:spcBef>
                <a:spcPct val="20000"/>
              </a:spcBef>
              <a:spcAft>
                <a:spcPts val="300"/>
              </a:spcAft>
              <a:buClr>
                <a:srgbClr val="C3260C"/>
              </a:buClr>
              <a:buSzPct val="130000"/>
              <a:buFont typeface="Georgia" pitchFamily="18" charset="0"/>
              <a:buNone/>
            </a:pPr>
            <a:r>
              <a:rPr lang="en-US" sz="1900" dirty="0">
                <a:solidFill>
                  <a:srgbClr val="404040"/>
                </a:solidFill>
                <a:latin typeface="Trebuchet MS" pitchFamily="34" charset="0"/>
              </a:rPr>
              <a:t>Composition: Aluminum oxide</a:t>
            </a:r>
          </a:p>
        </p:txBody>
      </p:sp>
      <p:sp>
        <p:nvSpPr>
          <p:cNvPr id="31761" name="Rectangle 17"/>
          <p:cNvSpPr>
            <a:spLocks noChangeArrowheads="1"/>
          </p:cNvSpPr>
          <p:nvPr/>
        </p:nvSpPr>
        <p:spPr bwMode="auto">
          <a:xfrm>
            <a:off x="5205648" y="1417464"/>
            <a:ext cx="2592388" cy="787400"/>
          </a:xfrm>
          <a:prstGeom prst="rect">
            <a:avLst/>
          </a:prstGeom>
          <a:noFill/>
          <a:ln w="9525">
            <a:noFill/>
            <a:miter lim="800000"/>
            <a:headEnd/>
            <a:tailEnd/>
          </a:ln>
          <a:effectLst/>
        </p:spPr>
        <p:txBody>
          <a:bodyPr>
            <a:spAutoFit/>
          </a:bodyPr>
          <a:lstStyle/>
          <a:p>
            <a:pPr algn="ctr">
              <a:lnSpc>
                <a:spcPct val="80000"/>
              </a:lnSpc>
              <a:spcBef>
                <a:spcPct val="20000"/>
              </a:spcBef>
              <a:spcAft>
                <a:spcPts val="300"/>
              </a:spcAft>
              <a:buClr>
                <a:srgbClr val="C3260C"/>
              </a:buClr>
              <a:buSzPct val="130000"/>
              <a:buFont typeface="Georgia" pitchFamily="18" charset="0"/>
              <a:buNone/>
            </a:pPr>
            <a:r>
              <a:rPr lang="en-US" sz="1900" dirty="0">
                <a:solidFill>
                  <a:srgbClr val="404040"/>
                </a:solidFill>
                <a:latin typeface="Trebuchet MS" pitchFamily="34" charset="0"/>
              </a:rPr>
              <a:t>It is used as resistors for electronic circuitry</a:t>
            </a:r>
          </a:p>
        </p:txBody>
      </p:sp>
      <p:sp>
        <p:nvSpPr>
          <p:cNvPr id="31762" name="Line 18"/>
          <p:cNvSpPr>
            <a:spLocks noChangeShapeType="1"/>
          </p:cNvSpPr>
          <p:nvPr/>
        </p:nvSpPr>
        <p:spPr bwMode="auto">
          <a:xfrm flipH="1" flipV="1">
            <a:off x="2660512" y="2204070"/>
            <a:ext cx="558376" cy="504849"/>
          </a:xfrm>
          <a:prstGeom prst="line">
            <a:avLst/>
          </a:prstGeom>
          <a:noFill/>
          <a:ln w="22225">
            <a:solidFill>
              <a:schemeClr val="accent1"/>
            </a:solidFill>
            <a:round/>
            <a:headEnd/>
            <a:tailEnd type="triangle" w="med" len="med"/>
          </a:ln>
          <a:effectLst/>
        </p:spPr>
        <p:txBody>
          <a:bodyPr/>
          <a:lstStyle/>
          <a:p>
            <a:endParaRPr lang="es-VE"/>
          </a:p>
        </p:txBody>
      </p:sp>
      <p:sp>
        <p:nvSpPr>
          <p:cNvPr id="31763" name="Line 19"/>
          <p:cNvSpPr>
            <a:spLocks noChangeShapeType="1"/>
          </p:cNvSpPr>
          <p:nvPr/>
        </p:nvSpPr>
        <p:spPr bwMode="auto">
          <a:xfrm flipV="1">
            <a:off x="5580634" y="2238524"/>
            <a:ext cx="396081" cy="471313"/>
          </a:xfrm>
          <a:prstGeom prst="line">
            <a:avLst/>
          </a:prstGeom>
          <a:noFill/>
          <a:ln w="22225">
            <a:solidFill>
              <a:schemeClr val="accent1"/>
            </a:solidFill>
            <a:round/>
            <a:headEnd/>
            <a:tailEnd type="triangle" w="med" len="med"/>
          </a:ln>
          <a:effectLst/>
        </p:spPr>
        <p:txBody>
          <a:bodyPr/>
          <a:lstStyle/>
          <a:p>
            <a:endParaRPr lang="es-VE"/>
          </a:p>
        </p:txBody>
      </p:sp>
      <p:pic>
        <p:nvPicPr>
          <p:cNvPr id="31765" name="Picture 21" descr="ANd9GcT1d3_yKpiS7W3DCfB7KcvlKKm3DqbVzm4Ml7Vv-krRRhegySOs"/>
          <p:cNvPicPr>
            <a:picLocks noChangeAspect="1" noChangeArrowheads="1"/>
          </p:cNvPicPr>
          <p:nvPr/>
        </p:nvPicPr>
        <p:blipFill>
          <a:blip r:embed="rId3"/>
          <a:srcRect/>
          <a:stretch>
            <a:fillRect/>
          </a:stretch>
        </p:blipFill>
        <p:spPr bwMode="auto">
          <a:xfrm>
            <a:off x="6501842" y="2348880"/>
            <a:ext cx="2046263" cy="1061962"/>
          </a:xfrm>
          <a:prstGeom prst="rect">
            <a:avLst/>
          </a:prstGeom>
          <a:noFill/>
        </p:spPr>
      </p:pic>
      <p:sp>
        <p:nvSpPr>
          <p:cNvPr id="31767" name="Line 23"/>
          <p:cNvSpPr>
            <a:spLocks noChangeShapeType="1"/>
          </p:cNvSpPr>
          <p:nvPr/>
        </p:nvSpPr>
        <p:spPr bwMode="auto">
          <a:xfrm>
            <a:off x="3996086" y="3357537"/>
            <a:ext cx="0" cy="546200"/>
          </a:xfrm>
          <a:prstGeom prst="line">
            <a:avLst/>
          </a:prstGeom>
          <a:noFill/>
          <a:ln w="22225">
            <a:solidFill>
              <a:schemeClr val="accent1"/>
            </a:solidFill>
            <a:round/>
            <a:headEnd/>
            <a:tailEnd type="triangle" w="med" len="med"/>
          </a:ln>
          <a:effectLst/>
        </p:spPr>
        <p:txBody>
          <a:bodyPr/>
          <a:lstStyle/>
          <a:p>
            <a:endParaRPr lang="es-VE"/>
          </a:p>
        </p:txBody>
      </p:sp>
      <p:sp>
        <p:nvSpPr>
          <p:cNvPr id="34" name="2 Marcador de contenido"/>
          <p:cNvSpPr>
            <a:spLocks noGrp="1"/>
          </p:cNvSpPr>
          <p:nvPr>
            <p:ph sz="quarter" idx="13"/>
          </p:nvPr>
        </p:nvSpPr>
        <p:spPr>
          <a:xfrm>
            <a:off x="1372280" y="3972023"/>
            <a:ext cx="5287952" cy="1905249"/>
          </a:xfrm>
        </p:spPr>
        <p:txBody>
          <a:bodyPr rtlCol="0">
            <a:normAutofit/>
          </a:bodyPr>
          <a:lstStyle/>
          <a:p>
            <a:pPr algn="ctr">
              <a:lnSpc>
                <a:spcPct val="80000"/>
              </a:lnSpc>
              <a:buNone/>
            </a:pPr>
            <a:r>
              <a:rPr lang="en-US" sz="2000" dirty="0">
                <a:latin typeface="Trebuchet MS" pitchFamily="34" charset="0"/>
              </a:rPr>
              <a:t>It is similar to borosilicate glass but it has:</a:t>
            </a:r>
          </a:p>
          <a:p>
            <a:pPr algn="ctr">
              <a:lnSpc>
                <a:spcPct val="80000"/>
              </a:lnSpc>
            </a:pPr>
            <a:r>
              <a:rPr lang="en-US" sz="2000" dirty="0">
                <a:latin typeface="Trebuchet MS" pitchFamily="34" charset="0"/>
              </a:rPr>
              <a:t>Greater chemical </a:t>
            </a:r>
            <a:r>
              <a:rPr lang="en-US" sz="2000" dirty="0" smtClean="0">
                <a:latin typeface="Trebuchet MS" pitchFamily="34" charset="0"/>
              </a:rPr>
              <a:t>durability</a:t>
            </a:r>
          </a:p>
          <a:p>
            <a:pPr algn="ctr">
              <a:lnSpc>
                <a:spcPct val="80000"/>
              </a:lnSpc>
            </a:pPr>
            <a:r>
              <a:rPr lang="en-US" sz="2000" dirty="0" smtClean="0">
                <a:latin typeface="Trebuchet MS" pitchFamily="34" charset="0"/>
              </a:rPr>
              <a:t>Can </a:t>
            </a:r>
            <a:r>
              <a:rPr lang="en-US" sz="2000" dirty="0">
                <a:latin typeface="Trebuchet MS" pitchFamily="34" charset="0"/>
              </a:rPr>
              <a:t>withstand higher operating </a:t>
            </a:r>
            <a:r>
              <a:rPr lang="en-US" sz="2000" dirty="0" smtClean="0">
                <a:latin typeface="Trebuchet MS" pitchFamily="34" charset="0"/>
              </a:rPr>
              <a:t>temperatures</a:t>
            </a:r>
          </a:p>
          <a:p>
            <a:pPr algn="ctr">
              <a:lnSpc>
                <a:spcPct val="80000"/>
              </a:lnSpc>
            </a:pPr>
            <a:r>
              <a:rPr lang="en-US" sz="2000" dirty="0" smtClean="0">
                <a:latin typeface="Trebuchet MS" pitchFamily="34" charset="0"/>
              </a:rPr>
              <a:t>Are </a:t>
            </a:r>
            <a:r>
              <a:rPr lang="en-US" sz="2000" dirty="0">
                <a:latin typeface="Trebuchet MS" pitchFamily="34" charset="0"/>
              </a:rPr>
              <a:t>more difficult to fabricate</a:t>
            </a:r>
          </a:p>
          <a:p>
            <a:pPr indent="-182880" fontAlgn="auto">
              <a:buClr>
                <a:schemeClr val="accent6">
                  <a:lumMod val="75000"/>
                </a:schemeClr>
              </a:buClr>
              <a:defRPr/>
            </a:pPr>
            <a:endParaRPr lang="es-ES_tradnl" sz="2000"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91680" y="557808"/>
            <a:ext cx="6512511" cy="1143000"/>
          </a:xfrm>
        </p:spPr>
        <p:txBody>
          <a:bodyPr/>
          <a:lstStyle/>
          <a:p>
            <a:pPr marL="320040" indent="-320040" fontAlgn="auto">
              <a:spcAft>
                <a:spcPts val="0"/>
              </a:spcAft>
              <a:buClr>
                <a:schemeClr val="accent6">
                  <a:lumMod val="75000"/>
                </a:schemeClr>
              </a:buClr>
              <a:defRPr/>
            </a:pPr>
            <a:r>
              <a:rPr lang="es-ES_tradnl" dirty="0" err="1" smtClean="0"/>
              <a:t>Index</a:t>
            </a:r>
            <a:endParaRPr lang="es-ES_tradnl" dirty="0"/>
          </a:p>
        </p:txBody>
      </p:sp>
      <p:sp>
        <p:nvSpPr>
          <p:cNvPr id="3" name="2 Marcador de contenido"/>
          <p:cNvSpPr>
            <a:spLocks noGrp="1"/>
          </p:cNvSpPr>
          <p:nvPr>
            <p:ph sz="quarter" idx="13"/>
          </p:nvPr>
        </p:nvSpPr>
        <p:spPr>
          <a:xfrm>
            <a:off x="1116013" y="1898650"/>
            <a:ext cx="6400800" cy="3475038"/>
          </a:xfrm>
        </p:spPr>
        <p:txBody>
          <a:bodyPr rtlCol="0">
            <a:normAutofit fontScale="85000" lnSpcReduction="20000"/>
          </a:bodyPr>
          <a:lstStyle/>
          <a:p>
            <a:pPr indent="-182880" fontAlgn="auto">
              <a:buClr>
                <a:schemeClr val="accent6">
                  <a:lumMod val="75000"/>
                </a:schemeClr>
              </a:buClr>
              <a:defRPr/>
            </a:pPr>
            <a:r>
              <a:rPr lang="es-ES_tradnl" dirty="0" err="1" smtClean="0">
                <a:solidFill>
                  <a:schemeClr val="tx1">
                    <a:lumMod val="75000"/>
                    <a:lumOff val="25000"/>
                  </a:schemeClr>
                </a:solidFill>
              </a:rPr>
              <a:t>Introduction</a:t>
            </a:r>
            <a:endParaRPr lang="es-ES_tradnl" dirty="0" smtClean="0">
              <a:solidFill>
                <a:schemeClr val="tx1">
                  <a:lumMod val="75000"/>
                  <a:lumOff val="25000"/>
                </a:schemeClr>
              </a:solidFill>
            </a:endParaRPr>
          </a:p>
          <a:p>
            <a:pPr indent="-182880" fontAlgn="auto">
              <a:buClr>
                <a:schemeClr val="accent6">
                  <a:lumMod val="75000"/>
                </a:schemeClr>
              </a:buClr>
              <a:defRPr/>
            </a:pPr>
            <a:r>
              <a:rPr lang="es-ES_tradnl" dirty="0" smtClean="0">
                <a:solidFill>
                  <a:schemeClr val="tx1">
                    <a:lumMod val="75000"/>
                    <a:lumOff val="25000"/>
                  </a:schemeClr>
                </a:solidFill>
              </a:rPr>
              <a:t>Content</a:t>
            </a:r>
          </a:p>
          <a:p>
            <a:pPr marL="548640" lvl="1" indent="-182880" fontAlgn="auto">
              <a:buClr>
                <a:schemeClr val="accent6">
                  <a:lumMod val="75000"/>
                </a:schemeClr>
              </a:buClr>
              <a:defRPr/>
            </a:pPr>
            <a:r>
              <a:rPr lang="es-ES_tradnl" dirty="0" err="1" smtClean="0">
                <a:solidFill>
                  <a:schemeClr val="tx1">
                    <a:lumMod val="75000"/>
                    <a:lumOff val="25000"/>
                  </a:schemeClr>
                </a:solidFill>
              </a:rPr>
              <a:t>History</a:t>
            </a:r>
            <a:r>
              <a:rPr lang="es-ES_tradnl" dirty="0" smtClean="0">
                <a:solidFill>
                  <a:schemeClr val="tx1">
                    <a:lumMod val="75000"/>
                    <a:lumOff val="25000"/>
                  </a:schemeClr>
                </a:solidFill>
              </a:rPr>
              <a:t> of </a:t>
            </a:r>
            <a:r>
              <a:rPr lang="es-ES_tradnl" dirty="0" err="1" smtClean="0">
                <a:solidFill>
                  <a:schemeClr val="tx1">
                    <a:lumMod val="75000"/>
                    <a:lumOff val="25000"/>
                  </a:schemeClr>
                </a:solidFill>
              </a:rPr>
              <a:t>glass</a:t>
            </a:r>
            <a:endParaRPr lang="es-ES_tradnl" dirty="0" smtClean="0">
              <a:solidFill>
                <a:schemeClr val="tx1">
                  <a:lumMod val="75000"/>
                  <a:lumOff val="25000"/>
                </a:schemeClr>
              </a:solidFill>
            </a:endParaRPr>
          </a:p>
          <a:p>
            <a:pPr marL="548640" lvl="1" indent="-182880" fontAlgn="auto">
              <a:buClr>
                <a:schemeClr val="accent6">
                  <a:lumMod val="75000"/>
                </a:schemeClr>
              </a:buClr>
              <a:defRPr/>
            </a:pPr>
            <a:r>
              <a:rPr lang="es-ES_tradnl" dirty="0" smtClean="0">
                <a:solidFill>
                  <a:schemeClr val="tx1">
                    <a:lumMod val="75000"/>
                    <a:lumOff val="25000"/>
                  </a:schemeClr>
                </a:solidFill>
              </a:rPr>
              <a:t>Concept</a:t>
            </a:r>
          </a:p>
          <a:p>
            <a:pPr marL="548640" lvl="1" indent="-182880" fontAlgn="auto">
              <a:buClr>
                <a:schemeClr val="accent6">
                  <a:lumMod val="75000"/>
                </a:schemeClr>
              </a:buClr>
              <a:defRPr/>
            </a:pPr>
            <a:r>
              <a:rPr lang="es-ES_tradnl" dirty="0" err="1" smtClean="0">
                <a:solidFill>
                  <a:schemeClr val="tx1">
                    <a:lumMod val="75000"/>
                    <a:lumOff val="25000"/>
                  </a:schemeClr>
                </a:solidFill>
              </a:rPr>
              <a:t>How</a:t>
            </a:r>
            <a:r>
              <a:rPr lang="es-ES_tradnl" dirty="0" smtClean="0">
                <a:solidFill>
                  <a:schemeClr val="tx1">
                    <a:lumMod val="75000"/>
                    <a:lumOff val="25000"/>
                  </a:schemeClr>
                </a:solidFill>
              </a:rPr>
              <a:t> </a:t>
            </a:r>
            <a:r>
              <a:rPr lang="es-ES_tradnl" dirty="0" err="1" smtClean="0">
                <a:solidFill>
                  <a:schemeClr val="tx1">
                    <a:lumMod val="75000"/>
                    <a:lumOff val="25000"/>
                  </a:schemeClr>
                </a:solidFill>
              </a:rPr>
              <a:t>it</a:t>
            </a:r>
            <a:r>
              <a:rPr lang="es-ES_tradnl" dirty="0" smtClean="0">
                <a:solidFill>
                  <a:schemeClr val="tx1">
                    <a:lumMod val="75000"/>
                    <a:lumOff val="25000"/>
                  </a:schemeClr>
                </a:solidFill>
              </a:rPr>
              <a:t> </a:t>
            </a:r>
            <a:r>
              <a:rPr lang="es-ES_tradnl" dirty="0" err="1" smtClean="0">
                <a:solidFill>
                  <a:schemeClr val="tx1">
                    <a:lumMod val="75000"/>
                    <a:lumOff val="25000"/>
                  </a:schemeClr>
                </a:solidFill>
              </a:rPr>
              <a:t>is</a:t>
            </a:r>
            <a:r>
              <a:rPr lang="es-ES_tradnl" dirty="0" smtClean="0">
                <a:solidFill>
                  <a:schemeClr val="tx1">
                    <a:lumMod val="75000"/>
                    <a:lumOff val="25000"/>
                  </a:schemeClr>
                </a:solidFill>
              </a:rPr>
              <a:t> </a:t>
            </a:r>
            <a:r>
              <a:rPr lang="es-ES_tradnl" dirty="0" err="1" smtClean="0">
                <a:solidFill>
                  <a:schemeClr val="tx1">
                    <a:lumMod val="75000"/>
                    <a:lumOff val="25000"/>
                  </a:schemeClr>
                </a:solidFill>
              </a:rPr>
              <a:t>produced</a:t>
            </a:r>
            <a:endParaRPr lang="es-ES_tradnl" dirty="0" smtClean="0">
              <a:solidFill>
                <a:schemeClr val="tx1">
                  <a:lumMod val="75000"/>
                  <a:lumOff val="25000"/>
                </a:schemeClr>
              </a:solidFill>
            </a:endParaRPr>
          </a:p>
          <a:p>
            <a:pPr marL="548640" lvl="1" indent="-182880" fontAlgn="auto">
              <a:buClr>
                <a:schemeClr val="accent6">
                  <a:lumMod val="75000"/>
                </a:schemeClr>
              </a:buClr>
              <a:defRPr/>
            </a:pPr>
            <a:r>
              <a:rPr lang="es-ES_tradnl" dirty="0" err="1" smtClean="0">
                <a:solidFill>
                  <a:schemeClr val="tx1">
                    <a:lumMod val="75000"/>
                    <a:lumOff val="25000"/>
                  </a:schemeClr>
                </a:solidFill>
              </a:rPr>
              <a:t>Characteristics</a:t>
            </a:r>
            <a:endParaRPr lang="es-ES_tradnl" dirty="0" smtClean="0">
              <a:solidFill>
                <a:schemeClr val="tx1">
                  <a:lumMod val="75000"/>
                  <a:lumOff val="25000"/>
                </a:schemeClr>
              </a:solidFill>
            </a:endParaRPr>
          </a:p>
          <a:p>
            <a:pPr marL="548640" lvl="1" indent="-182880" fontAlgn="auto">
              <a:buClr>
                <a:schemeClr val="accent6">
                  <a:lumMod val="75000"/>
                </a:schemeClr>
              </a:buClr>
              <a:defRPr/>
            </a:pPr>
            <a:r>
              <a:rPr lang="es-ES_tradnl" dirty="0" err="1" smtClean="0">
                <a:solidFill>
                  <a:schemeClr val="tx1">
                    <a:lumMod val="75000"/>
                    <a:lumOff val="25000"/>
                  </a:schemeClr>
                </a:solidFill>
              </a:rPr>
              <a:t>Techniques</a:t>
            </a:r>
            <a:endParaRPr lang="es-ES_tradnl" dirty="0" smtClean="0">
              <a:solidFill>
                <a:schemeClr val="tx1">
                  <a:lumMod val="75000"/>
                  <a:lumOff val="25000"/>
                </a:schemeClr>
              </a:solidFill>
            </a:endParaRPr>
          </a:p>
          <a:p>
            <a:pPr marL="548640" lvl="1" indent="-182880" fontAlgn="auto">
              <a:buClr>
                <a:schemeClr val="accent6">
                  <a:lumMod val="75000"/>
                </a:schemeClr>
              </a:buClr>
              <a:defRPr/>
            </a:pPr>
            <a:r>
              <a:rPr lang="es-ES_tradnl" dirty="0" err="1" smtClean="0">
                <a:solidFill>
                  <a:schemeClr val="tx1">
                    <a:lumMod val="75000"/>
                    <a:lumOff val="25000"/>
                  </a:schemeClr>
                </a:solidFill>
              </a:rPr>
              <a:t>Types</a:t>
            </a:r>
            <a:endParaRPr lang="es-ES_tradnl" dirty="0" smtClean="0">
              <a:solidFill>
                <a:schemeClr val="tx1">
                  <a:lumMod val="75000"/>
                  <a:lumOff val="25000"/>
                </a:schemeClr>
              </a:solidFill>
            </a:endParaRPr>
          </a:p>
          <a:p>
            <a:pPr marL="548640" lvl="1" indent="-182880" fontAlgn="auto">
              <a:buClr>
                <a:schemeClr val="accent6">
                  <a:lumMod val="75000"/>
                </a:schemeClr>
              </a:buClr>
              <a:defRPr/>
            </a:pPr>
            <a:r>
              <a:rPr lang="es-ES_tradnl" dirty="0" err="1" smtClean="0">
                <a:solidFill>
                  <a:schemeClr val="tx1">
                    <a:lumMod val="75000"/>
                    <a:lumOff val="25000"/>
                  </a:schemeClr>
                </a:solidFill>
              </a:rPr>
              <a:t>Importance</a:t>
            </a:r>
            <a:endParaRPr lang="es-ES_tradnl" dirty="0" smtClean="0">
              <a:solidFill>
                <a:schemeClr val="tx1">
                  <a:lumMod val="75000"/>
                  <a:lumOff val="25000"/>
                </a:schemeClr>
              </a:solidFill>
            </a:endParaRPr>
          </a:p>
          <a:p>
            <a:pPr indent="-182880" fontAlgn="auto">
              <a:buClr>
                <a:schemeClr val="accent6">
                  <a:lumMod val="75000"/>
                </a:schemeClr>
              </a:buClr>
              <a:defRPr/>
            </a:pPr>
            <a:r>
              <a:rPr lang="es-ES_tradnl" dirty="0" err="1" smtClean="0">
                <a:solidFill>
                  <a:schemeClr val="tx1">
                    <a:lumMod val="75000"/>
                    <a:lumOff val="25000"/>
                  </a:schemeClr>
                </a:solidFill>
              </a:rPr>
              <a:t>Conclusion</a:t>
            </a:r>
            <a:endParaRPr lang="es-ES_tradnl" dirty="0" smtClean="0">
              <a:solidFill>
                <a:schemeClr val="tx1">
                  <a:lumMod val="75000"/>
                  <a:lumOff val="25000"/>
                </a:schemeClr>
              </a:solidFill>
            </a:endParaRPr>
          </a:p>
          <a:p>
            <a:pPr indent="-182880" fontAlgn="auto">
              <a:buClr>
                <a:schemeClr val="accent6">
                  <a:lumMod val="75000"/>
                </a:schemeClr>
              </a:buClr>
              <a:defRPr/>
            </a:pPr>
            <a:r>
              <a:rPr lang="es-ES_tradnl" dirty="0" err="1" smtClean="0">
                <a:solidFill>
                  <a:schemeClr val="tx1">
                    <a:lumMod val="75000"/>
                    <a:lumOff val="25000"/>
                  </a:schemeClr>
                </a:solidFill>
              </a:rPr>
              <a:t>References</a:t>
            </a:r>
            <a:endParaRPr lang="es-ES_tradnl"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83568" y="1375028"/>
            <a:ext cx="1801813" cy="1261884"/>
          </a:xfrm>
          <a:prstGeom prst="rect">
            <a:avLst/>
          </a:prstGeom>
        </p:spPr>
        <p:txBody>
          <a:bodyPr>
            <a:spAutoFit/>
          </a:bodyPr>
          <a:lstStyle/>
          <a:p>
            <a:pPr marL="330200" indent="-285750" algn="ctr">
              <a:buFont typeface="Arial" charset="0"/>
              <a:buNone/>
            </a:pPr>
            <a:r>
              <a:rPr lang="en-US" sz="1900" dirty="0">
                <a:latin typeface="Trebuchet MS" pitchFamily="34" charset="0"/>
              </a:rPr>
              <a:t>It is </a:t>
            </a:r>
            <a:r>
              <a:rPr lang="en-US" sz="1900" dirty="0" smtClean="0">
                <a:latin typeface="Trebuchet MS" pitchFamily="34" charset="0"/>
              </a:rPr>
              <a:t>resistant to </a:t>
            </a:r>
            <a:r>
              <a:rPr lang="en-US" sz="1900" dirty="0">
                <a:latin typeface="Trebuchet MS" pitchFamily="34" charset="0"/>
              </a:rPr>
              <a:t>heat shock up to 900°C.</a:t>
            </a:r>
            <a:endParaRPr lang="es-ES_tradnl" sz="1900" dirty="0">
              <a:latin typeface="Trebuchet MS" pitchFamily="34" charset="0"/>
            </a:endParaRPr>
          </a:p>
        </p:txBody>
      </p:sp>
      <p:sp>
        <p:nvSpPr>
          <p:cNvPr id="5" name="1 Título"/>
          <p:cNvSpPr txBox="1">
            <a:spLocks/>
          </p:cNvSpPr>
          <p:nvPr/>
        </p:nvSpPr>
        <p:spPr>
          <a:xfrm>
            <a:off x="2231009" y="3119487"/>
            <a:ext cx="6512511" cy="1143000"/>
          </a:xfrm>
          <a:prstGeom prst="rect">
            <a:avLst/>
          </a:prstGeom>
          <a:effectLst/>
        </p:spPr>
        <p:txBody>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lgn="l" fontAlgn="auto">
              <a:spcAft>
                <a:spcPts val="0"/>
              </a:spcAft>
              <a:buFont typeface="Georgia" pitchFamily="18" charset="0"/>
              <a:buNone/>
              <a:defRPr/>
            </a:pPr>
            <a:r>
              <a:rPr lang="es-ES_tradnl" sz="2400" dirty="0" err="1" smtClean="0"/>
              <a:t>Ninety-six</a:t>
            </a:r>
            <a:r>
              <a:rPr lang="es-ES_tradnl" sz="2400" dirty="0" smtClean="0"/>
              <a:t> </a:t>
            </a:r>
            <a:r>
              <a:rPr lang="es-ES_tradnl" sz="2400" dirty="0" err="1" smtClean="0"/>
              <a:t>percent</a:t>
            </a:r>
            <a:r>
              <a:rPr lang="es-ES_tradnl" sz="2400" dirty="0" smtClean="0"/>
              <a:t> </a:t>
            </a:r>
            <a:r>
              <a:rPr lang="es-ES_tradnl" sz="2400" dirty="0" err="1" smtClean="0"/>
              <a:t>silica</a:t>
            </a:r>
            <a:r>
              <a:rPr lang="es-ES_tradnl" sz="2400" dirty="0" smtClean="0"/>
              <a:t> </a:t>
            </a:r>
            <a:r>
              <a:rPr lang="es-ES_tradnl" sz="2400" dirty="0" err="1" smtClean="0"/>
              <a:t>glass</a:t>
            </a:r>
            <a:endParaRPr lang="es-ES_tradnl" sz="2400" dirty="0"/>
          </a:p>
        </p:txBody>
      </p:sp>
      <p:sp>
        <p:nvSpPr>
          <p:cNvPr id="7" name="AutoShape 24"/>
          <p:cNvSpPr>
            <a:spLocks noChangeArrowheads="1"/>
          </p:cNvSpPr>
          <p:nvPr/>
        </p:nvSpPr>
        <p:spPr bwMode="auto">
          <a:xfrm>
            <a:off x="2195513" y="3068638"/>
            <a:ext cx="4392612" cy="576262"/>
          </a:xfrm>
          <a:prstGeom prst="roundRect">
            <a:avLst>
              <a:gd name="adj" fmla="val 16667"/>
            </a:avLst>
          </a:prstGeom>
          <a:noFill/>
          <a:ln w="22225">
            <a:solidFill>
              <a:schemeClr val="accent1"/>
            </a:solidFill>
            <a:round/>
            <a:headEnd/>
            <a:tailEnd/>
          </a:ln>
          <a:effectLst/>
        </p:spPr>
        <p:txBody>
          <a:bodyPr wrap="none" anchor="ctr"/>
          <a:lstStyle/>
          <a:p>
            <a:endParaRPr lang="es-VE"/>
          </a:p>
        </p:txBody>
      </p:sp>
      <p:sp>
        <p:nvSpPr>
          <p:cNvPr id="8" name="Rectangle 28"/>
          <p:cNvSpPr>
            <a:spLocks noChangeArrowheads="1"/>
          </p:cNvSpPr>
          <p:nvPr/>
        </p:nvSpPr>
        <p:spPr bwMode="auto">
          <a:xfrm>
            <a:off x="1907704" y="4259704"/>
            <a:ext cx="5040312" cy="969496"/>
          </a:xfrm>
          <a:prstGeom prst="rect">
            <a:avLst/>
          </a:prstGeom>
          <a:noFill/>
          <a:ln w="9525">
            <a:noFill/>
            <a:miter lim="800000"/>
            <a:headEnd/>
            <a:tailEnd/>
          </a:ln>
          <a:effectLst/>
        </p:spPr>
        <p:txBody>
          <a:bodyPr>
            <a:spAutoFit/>
          </a:bodyPr>
          <a:lstStyle/>
          <a:p>
            <a:pPr algn="ctr"/>
            <a:r>
              <a:rPr lang="en-US" sz="1900" dirty="0">
                <a:latin typeface="Trebuchet MS" pitchFamily="34" charset="0"/>
              </a:rPr>
              <a:t>Is </a:t>
            </a:r>
            <a:r>
              <a:rPr lang="en-US" sz="1900" dirty="0" smtClean="0">
                <a:latin typeface="Trebuchet MS" pitchFamily="34" charset="0"/>
              </a:rPr>
              <a:t>a </a:t>
            </a:r>
            <a:r>
              <a:rPr lang="en-US" sz="1900" dirty="0">
                <a:latin typeface="Trebuchet MS" pitchFamily="34" charset="0"/>
              </a:rPr>
              <a:t>borosilicate glass melted, then processed to remove almost all the non-silicate elements from the piece</a:t>
            </a:r>
            <a:endParaRPr lang="es-ES_tradnl" sz="1900" dirty="0">
              <a:latin typeface="Trebuchet MS" pitchFamily="34" charset="0"/>
            </a:endParaRPr>
          </a:p>
        </p:txBody>
      </p:sp>
      <p:pic>
        <p:nvPicPr>
          <p:cNvPr id="9" name="Picture 30" descr="endeavour"/>
          <p:cNvPicPr>
            <a:picLocks noChangeAspect="1" noChangeArrowheads="1"/>
          </p:cNvPicPr>
          <p:nvPr/>
        </p:nvPicPr>
        <p:blipFill>
          <a:blip r:embed="rId2"/>
          <a:srcRect l="6873" t="17250" r="16228" b="17287"/>
          <a:stretch>
            <a:fillRect/>
          </a:stretch>
        </p:blipFill>
        <p:spPr bwMode="auto">
          <a:xfrm>
            <a:off x="7092950" y="2204864"/>
            <a:ext cx="1800225" cy="1008063"/>
          </a:xfrm>
          <a:prstGeom prst="rect">
            <a:avLst/>
          </a:prstGeom>
          <a:noFill/>
        </p:spPr>
      </p:pic>
      <p:sp>
        <p:nvSpPr>
          <p:cNvPr id="10" name="Rectangle 31"/>
          <p:cNvSpPr>
            <a:spLocks noChangeArrowheads="1"/>
          </p:cNvSpPr>
          <p:nvPr/>
        </p:nvSpPr>
        <p:spPr bwMode="auto">
          <a:xfrm>
            <a:off x="4788024" y="1418605"/>
            <a:ext cx="2879725" cy="930275"/>
          </a:xfrm>
          <a:prstGeom prst="rect">
            <a:avLst/>
          </a:prstGeom>
          <a:noFill/>
          <a:ln w="9525">
            <a:noFill/>
            <a:miter lim="800000"/>
            <a:headEnd/>
            <a:tailEnd/>
          </a:ln>
          <a:effectLst/>
        </p:spPr>
        <p:txBody>
          <a:bodyPr anchor="ctr">
            <a:spAutoFit/>
          </a:bodyPr>
          <a:lstStyle/>
          <a:p>
            <a:pPr algn="ctr"/>
            <a:r>
              <a:rPr lang="es-ES_tradnl" dirty="0" err="1">
                <a:latin typeface="Trebuchet MS" pitchFamily="34" charset="0"/>
              </a:rPr>
              <a:t>Furnace</a:t>
            </a:r>
            <a:r>
              <a:rPr lang="es-ES_tradnl" dirty="0">
                <a:latin typeface="Trebuchet MS" pitchFamily="34" charset="0"/>
              </a:rPr>
              <a:t> </a:t>
            </a:r>
            <a:r>
              <a:rPr lang="es-ES_tradnl" dirty="0" err="1">
                <a:latin typeface="Trebuchet MS" pitchFamily="34" charset="0"/>
              </a:rPr>
              <a:t>glass</a:t>
            </a:r>
            <a:r>
              <a:rPr lang="es-ES_tradnl" dirty="0">
                <a:latin typeface="Trebuchet MS" pitchFamily="34" charset="0"/>
              </a:rPr>
              <a:t>, </a:t>
            </a:r>
            <a:r>
              <a:rPr lang="es-ES_tradnl" dirty="0" err="1">
                <a:latin typeface="Trebuchet MS" pitchFamily="34" charset="0"/>
              </a:rPr>
              <a:t>for</a:t>
            </a:r>
            <a:r>
              <a:rPr lang="es-ES_tradnl" dirty="0">
                <a:latin typeface="Trebuchet MS" pitchFamily="34" charset="0"/>
              </a:rPr>
              <a:t> </a:t>
            </a:r>
            <a:r>
              <a:rPr lang="es-ES_tradnl" dirty="0" err="1">
                <a:latin typeface="Trebuchet MS" pitchFamily="34" charset="0"/>
              </a:rPr>
              <a:t>out</a:t>
            </a:r>
            <a:r>
              <a:rPr lang="es-ES_tradnl" dirty="0">
                <a:latin typeface="Trebuchet MS" pitchFamily="34" charset="0"/>
              </a:rPr>
              <a:t> </a:t>
            </a:r>
            <a:r>
              <a:rPr lang="es-ES_tradnl" dirty="0" err="1">
                <a:latin typeface="Trebuchet MS" pitchFamily="34" charset="0"/>
              </a:rPr>
              <a:t>windows</a:t>
            </a:r>
            <a:r>
              <a:rPr lang="es-ES_tradnl" dirty="0">
                <a:latin typeface="Trebuchet MS" pitchFamily="34" charset="0"/>
              </a:rPr>
              <a:t> </a:t>
            </a:r>
            <a:r>
              <a:rPr lang="es-ES_tradnl" dirty="0" err="1">
                <a:latin typeface="Trebuchet MS" pitchFamily="34" charset="0"/>
              </a:rPr>
              <a:t>on</a:t>
            </a:r>
            <a:r>
              <a:rPr lang="es-ES_tradnl" dirty="0">
                <a:latin typeface="Trebuchet MS" pitchFamily="34" charset="0"/>
              </a:rPr>
              <a:t> </a:t>
            </a:r>
            <a:r>
              <a:rPr lang="es-ES_tradnl" dirty="0" err="1">
                <a:latin typeface="Trebuchet MS" pitchFamily="34" charset="0"/>
              </a:rPr>
              <a:t>space</a:t>
            </a:r>
            <a:r>
              <a:rPr lang="es-ES_tradnl" dirty="0">
                <a:latin typeface="Trebuchet MS" pitchFamily="34" charset="0"/>
              </a:rPr>
              <a:t> </a:t>
            </a:r>
            <a:r>
              <a:rPr lang="es-ES_tradnl" dirty="0" err="1">
                <a:latin typeface="Trebuchet MS" pitchFamily="34" charset="0"/>
              </a:rPr>
              <a:t>vehicles</a:t>
            </a:r>
            <a:r>
              <a:rPr lang="es-ES_tradnl" sz="1900" dirty="0">
                <a:latin typeface="Trebuchet MS" pitchFamily="34" charset="0"/>
              </a:rPr>
              <a:t> </a:t>
            </a:r>
          </a:p>
        </p:txBody>
      </p:sp>
      <p:sp>
        <p:nvSpPr>
          <p:cNvPr id="11" name="Line 32"/>
          <p:cNvSpPr>
            <a:spLocks noChangeShapeType="1"/>
          </p:cNvSpPr>
          <p:nvPr/>
        </p:nvSpPr>
        <p:spPr bwMode="auto">
          <a:xfrm flipH="1" flipV="1">
            <a:off x="2231008" y="2530645"/>
            <a:ext cx="288277" cy="537994"/>
          </a:xfrm>
          <a:prstGeom prst="line">
            <a:avLst/>
          </a:prstGeom>
          <a:noFill/>
          <a:ln w="22225">
            <a:solidFill>
              <a:schemeClr val="accent1"/>
            </a:solidFill>
            <a:round/>
            <a:headEnd/>
            <a:tailEnd type="triangle" w="med" len="med"/>
          </a:ln>
          <a:effectLst/>
        </p:spPr>
        <p:txBody>
          <a:bodyPr/>
          <a:lstStyle/>
          <a:p>
            <a:endParaRPr lang="es-VE"/>
          </a:p>
        </p:txBody>
      </p:sp>
      <p:sp>
        <p:nvSpPr>
          <p:cNvPr id="12" name="Line 33"/>
          <p:cNvSpPr>
            <a:spLocks noChangeShapeType="1"/>
          </p:cNvSpPr>
          <p:nvPr/>
        </p:nvSpPr>
        <p:spPr bwMode="auto">
          <a:xfrm>
            <a:off x="4284663" y="3644900"/>
            <a:ext cx="0" cy="614804"/>
          </a:xfrm>
          <a:prstGeom prst="line">
            <a:avLst/>
          </a:prstGeom>
          <a:noFill/>
          <a:ln w="22225">
            <a:solidFill>
              <a:schemeClr val="accent1"/>
            </a:solidFill>
            <a:round/>
            <a:headEnd/>
            <a:tailEnd type="triangle" w="med" len="med"/>
          </a:ln>
          <a:effectLst/>
        </p:spPr>
        <p:txBody>
          <a:bodyPr/>
          <a:lstStyle/>
          <a:p>
            <a:endParaRPr lang="es-VE"/>
          </a:p>
        </p:txBody>
      </p:sp>
      <p:sp>
        <p:nvSpPr>
          <p:cNvPr id="16" name="Line 39"/>
          <p:cNvSpPr>
            <a:spLocks noChangeShapeType="1"/>
          </p:cNvSpPr>
          <p:nvPr/>
        </p:nvSpPr>
        <p:spPr bwMode="auto">
          <a:xfrm flipV="1">
            <a:off x="6372225" y="2530645"/>
            <a:ext cx="215900" cy="537993"/>
          </a:xfrm>
          <a:prstGeom prst="line">
            <a:avLst/>
          </a:prstGeom>
          <a:noFill/>
          <a:ln w="22225">
            <a:solidFill>
              <a:schemeClr val="accent1"/>
            </a:solidFill>
            <a:round/>
            <a:headEnd/>
            <a:tailEnd type="triangle" w="med" len="med"/>
          </a:ln>
          <a:effectLst/>
        </p:spPr>
        <p:txBody>
          <a:bodyPr/>
          <a:lstStyle/>
          <a:p>
            <a:endParaRPr lang="es-VE"/>
          </a:p>
        </p:txBody>
      </p:sp>
      <p:pic>
        <p:nvPicPr>
          <p:cNvPr id="24" name="1 Título"/>
          <p:cNvPicPr>
            <a:picLocks noChangeArrowheads="1"/>
          </p:cNvPicPr>
          <p:nvPr/>
        </p:nvPicPr>
        <p:blipFill>
          <a:blip r:embed="rId3"/>
          <a:srcRect/>
          <a:stretch>
            <a:fillRect/>
          </a:stretch>
        </p:blipFill>
        <p:spPr bwMode="auto">
          <a:xfrm>
            <a:off x="1692275" y="-242888"/>
            <a:ext cx="6789738" cy="1803401"/>
          </a:xfrm>
          <a:prstGeom prst="rect">
            <a:avLst/>
          </a:prstGeom>
          <a:noFill/>
          <a:ln w="9525">
            <a:noFill/>
            <a:miter lim="800000"/>
            <a:headEnd/>
            <a:tailEnd/>
          </a:ln>
        </p:spPr>
      </p:pic>
    </p:spTree>
    <p:extLst>
      <p:ext uri="{BB962C8B-B14F-4D97-AF65-F5344CB8AC3E}">
        <p14:creationId xmlns:p14="http://schemas.microsoft.com/office/powerpoint/2010/main" val="31117694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8 Rectángulo"/>
          <p:cNvSpPr>
            <a:spLocks noChangeArrowheads="1"/>
          </p:cNvSpPr>
          <p:nvPr/>
        </p:nvSpPr>
        <p:spPr bwMode="auto">
          <a:xfrm>
            <a:off x="5508451" y="1196752"/>
            <a:ext cx="2447925" cy="1247775"/>
          </a:xfrm>
          <a:prstGeom prst="rect">
            <a:avLst/>
          </a:prstGeom>
          <a:noFill/>
          <a:ln w="9525">
            <a:noFill/>
            <a:miter lim="800000"/>
            <a:headEnd/>
            <a:tailEnd/>
          </a:ln>
        </p:spPr>
        <p:txBody>
          <a:bodyPr>
            <a:spAutoFit/>
          </a:bodyPr>
          <a:lstStyle/>
          <a:p>
            <a:pPr marL="44450" algn="ctr"/>
            <a:r>
              <a:rPr lang="en-US" sz="1900" dirty="0">
                <a:latin typeface="Trebuchet MS" pitchFamily="34" charset="0"/>
              </a:rPr>
              <a:t>It can sustain temperatures up to 1200°C for short periods</a:t>
            </a:r>
            <a:endParaRPr lang="es-ES_tradnl" sz="1900" dirty="0">
              <a:latin typeface="Trebuchet MS" pitchFamily="34" charset="0"/>
            </a:endParaRPr>
          </a:p>
        </p:txBody>
      </p:sp>
      <p:sp>
        <p:nvSpPr>
          <p:cNvPr id="5" name="AutoShape 34"/>
          <p:cNvSpPr>
            <a:spLocks noChangeArrowheads="1"/>
          </p:cNvSpPr>
          <p:nvPr/>
        </p:nvSpPr>
        <p:spPr bwMode="auto">
          <a:xfrm>
            <a:off x="2195513" y="3096231"/>
            <a:ext cx="4392612" cy="503238"/>
          </a:xfrm>
          <a:prstGeom prst="roundRect">
            <a:avLst>
              <a:gd name="adj" fmla="val 16667"/>
            </a:avLst>
          </a:prstGeom>
          <a:noFill/>
          <a:ln w="22225">
            <a:solidFill>
              <a:schemeClr val="accent1"/>
            </a:solidFill>
            <a:round/>
            <a:headEnd/>
            <a:tailEnd/>
          </a:ln>
          <a:effectLst/>
        </p:spPr>
        <p:txBody>
          <a:bodyPr wrap="none" anchor="ctr"/>
          <a:lstStyle/>
          <a:p>
            <a:endParaRPr lang="es-VE"/>
          </a:p>
        </p:txBody>
      </p:sp>
      <p:sp>
        <p:nvSpPr>
          <p:cNvPr id="6" name="Rectangle 36"/>
          <p:cNvSpPr>
            <a:spLocks noChangeArrowheads="1"/>
          </p:cNvSpPr>
          <p:nvPr/>
        </p:nvSpPr>
        <p:spPr bwMode="auto">
          <a:xfrm>
            <a:off x="1260302" y="4293096"/>
            <a:ext cx="2087562" cy="915987"/>
          </a:xfrm>
          <a:prstGeom prst="rect">
            <a:avLst/>
          </a:prstGeom>
          <a:noFill/>
          <a:ln w="9525">
            <a:noFill/>
            <a:miter lim="800000"/>
            <a:headEnd/>
            <a:tailEnd/>
          </a:ln>
          <a:effectLst/>
        </p:spPr>
        <p:txBody>
          <a:bodyPr>
            <a:spAutoFit/>
          </a:bodyPr>
          <a:lstStyle/>
          <a:p>
            <a:pPr algn="ctr"/>
            <a:r>
              <a:rPr lang="en-US" dirty="0">
                <a:latin typeface="Trebuchet MS" pitchFamily="34" charset="0"/>
              </a:rPr>
              <a:t>Pure silicon dioxide in non-crystalline state</a:t>
            </a:r>
          </a:p>
        </p:txBody>
      </p:sp>
      <p:sp>
        <p:nvSpPr>
          <p:cNvPr id="7" name="Rectangle 38"/>
          <p:cNvSpPr>
            <a:spLocks noChangeArrowheads="1"/>
          </p:cNvSpPr>
          <p:nvPr/>
        </p:nvSpPr>
        <p:spPr bwMode="auto">
          <a:xfrm>
            <a:off x="4645173" y="4509120"/>
            <a:ext cx="2951163" cy="958850"/>
          </a:xfrm>
          <a:prstGeom prst="rect">
            <a:avLst/>
          </a:prstGeom>
          <a:noFill/>
          <a:ln w="9525">
            <a:noFill/>
            <a:miter lim="800000"/>
            <a:headEnd/>
            <a:tailEnd/>
          </a:ln>
          <a:effectLst/>
        </p:spPr>
        <p:txBody>
          <a:bodyPr>
            <a:spAutoFit/>
          </a:bodyPr>
          <a:lstStyle/>
          <a:p>
            <a:pPr algn="ctr"/>
            <a:r>
              <a:rPr lang="en-US" sz="1900" dirty="0">
                <a:latin typeface="Trebuchet MS" pitchFamily="34" charset="0"/>
              </a:rPr>
              <a:t>Very difficult to fabricate, most expensive of all glasses</a:t>
            </a:r>
          </a:p>
        </p:txBody>
      </p:sp>
      <p:sp>
        <p:nvSpPr>
          <p:cNvPr id="8" name="Rectangle 41"/>
          <p:cNvSpPr>
            <a:spLocks noChangeArrowheads="1"/>
          </p:cNvSpPr>
          <p:nvPr/>
        </p:nvSpPr>
        <p:spPr bwMode="auto">
          <a:xfrm>
            <a:off x="665162" y="1779538"/>
            <a:ext cx="2339975" cy="641350"/>
          </a:xfrm>
          <a:prstGeom prst="rect">
            <a:avLst/>
          </a:prstGeom>
          <a:noFill/>
          <a:ln w="9525">
            <a:noFill/>
            <a:miter lim="800000"/>
            <a:headEnd/>
            <a:tailEnd/>
          </a:ln>
          <a:effectLst/>
        </p:spPr>
        <p:txBody>
          <a:bodyPr anchor="ctr">
            <a:spAutoFit/>
          </a:bodyPr>
          <a:lstStyle/>
          <a:p>
            <a:pPr algn="ctr"/>
            <a:r>
              <a:rPr lang="es-ES_tradnl" dirty="0" err="1">
                <a:latin typeface="Trebuchet MS" pitchFamily="34" charset="0"/>
              </a:rPr>
              <a:t>Crucibles</a:t>
            </a:r>
            <a:r>
              <a:rPr lang="es-ES_tradnl" dirty="0">
                <a:latin typeface="Trebuchet MS" pitchFamily="34" charset="0"/>
              </a:rPr>
              <a:t> </a:t>
            </a:r>
            <a:r>
              <a:rPr lang="es-ES_tradnl" dirty="0" err="1">
                <a:latin typeface="Trebuchet MS" pitchFamily="34" charset="0"/>
              </a:rPr>
              <a:t>for</a:t>
            </a:r>
            <a:r>
              <a:rPr lang="es-ES_tradnl" dirty="0">
                <a:latin typeface="Trebuchet MS" pitchFamily="34" charset="0"/>
              </a:rPr>
              <a:t> </a:t>
            </a:r>
            <a:r>
              <a:rPr lang="es-ES_tradnl" dirty="0" err="1">
                <a:latin typeface="Trebuchet MS" pitchFamily="34" charset="0"/>
              </a:rPr>
              <a:t>growing</a:t>
            </a:r>
            <a:r>
              <a:rPr lang="es-ES_tradnl" dirty="0">
                <a:latin typeface="Trebuchet MS" pitchFamily="34" charset="0"/>
              </a:rPr>
              <a:t> </a:t>
            </a:r>
            <a:r>
              <a:rPr lang="es-ES_tradnl" dirty="0" err="1">
                <a:latin typeface="Trebuchet MS" pitchFamily="34" charset="0"/>
              </a:rPr>
              <a:t>crystals</a:t>
            </a:r>
            <a:r>
              <a:rPr lang="es-ES_tradnl" dirty="0">
                <a:latin typeface="Trebuchet MS" pitchFamily="34" charset="0"/>
              </a:rPr>
              <a:t> </a:t>
            </a:r>
          </a:p>
        </p:txBody>
      </p:sp>
      <p:pic>
        <p:nvPicPr>
          <p:cNvPr id="9" name="Picture 43" descr="ANd9GcRxZMt698i-WrhPoi4rBxeeoq5X3Wq8NsYxM_t6TYomiEFAl-ms"/>
          <p:cNvPicPr>
            <a:picLocks noChangeAspect="1" noChangeArrowheads="1"/>
          </p:cNvPicPr>
          <p:nvPr/>
        </p:nvPicPr>
        <p:blipFill>
          <a:blip r:embed="rId2"/>
          <a:srcRect/>
          <a:stretch>
            <a:fillRect/>
          </a:stretch>
        </p:blipFill>
        <p:spPr bwMode="auto">
          <a:xfrm>
            <a:off x="611560" y="544538"/>
            <a:ext cx="1619250" cy="1084262"/>
          </a:xfrm>
          <a:prstGeom prst="rect">
            <a:avLst/>
          </a:prstGeom>
          <a:noFill/>
        </p:spPr>
      </p:pic>
      <p:sp>
        <p:nvSpPr>
          <p:cNvPr id="10" name="Line 44"/>
          <p:cNvSpPr>
            <a:spLocks noChangeShapeType="1"/>
          </p:cNvSpPr>
          <p:nvPr/>
        </p:nvSpPr>
        <p:spPr bwMode="auto">
          <a:xfrm flipH="1" flipV="1">
            <a:off x="2610211" y="2564905"/>
            <a:ext cx="449621" cy="504055"/>
          </a:xfrm>
          <a:prstGeom prst="line">
            <a:avLst/>
          </a:prstGeom>
          <a:noFill/>
          <a:ln w="22225">
            <a:solidFill>
              <a:schemeClr val="accent1"/>
            </a:solidFill>
            <a:round/>
            <a:headEnd/>
            <a:tailEnd type="triangle" w="med" len="med"/>
          </a:ln>
          <a:effectLst/>
        </p:spPr>
        <p:txBody>
          <a:bodyPr/>
          <a:lstStyle/>
          <a:p>
            <a:endParaRPr lang="es-VE"/>
          </a:p>
        </p:txBody>
      </p:sp>
      <p:sp>
        <p:nvSpPr>
          <p:cNvPr id="11" name="Line 45"/>
          <p:cNvSpPr>
            <a:spLocks noChangeShapeType="1"/>
          </p:cNvSpPr>
          <p:nvPr/>
        </p:nvSpPr>
        <p:spPr bwMode="auto">
          <a:xfrm flipH="1">
            <a:off x="2879477" y="3599469"/>
            <a:ext cx="468387" cy="621619"/>
          </a:xfrm>
          <a:prstGeom prst="line">
            <a:avLst/>
          </a:prstGeom>
          <a:noFill/>
          <a:ln w="22225">
            <a:solidFill>
              <a:schemeClr val="accent1"/>
            </a:solidFill>
            <a:round/>
            <a:headEnd/>
            <a:tailEnd type="triangle" w="med" len="med"/>
          </a:ln>
          <a:effectLst/>
        </p:spPr>
        <p:txBody>
          <a:bodyPr/>
          <a:lstStyle/>
          <a:p>
            <a:endParaRPr lang="es-VE"/>
          </a:p>
        </p:txBody>
      </p:sp>
      <p:sp>
        <p:nvSpPr>
          <p:cNvPr id="12" name="Line 46"/>
          <p:cNvSpPr>
            <a:spLocks noChangeShapeType="1"/>
          </p:cNvSpPr>
          <p:nvPr/>
        </p:nvSpPr>
        <p:spPr bwMode="auto">
          <a:xfrm>
            <a:off x="5342568" y="3599469"/>
            <a:ext cx="597584" cy="837643"/>
          </a:xfrm>
          <a:prstGeom prst="line">
            <a:avLst/>
          </a:prstGeom>
          <a:noFill/>
          <a:ln w="22225">
            <a:solidFill>
              <a:schemeClr val="accent1"/>
            </a:solidFill>
            <a:round/>
            <a:headEnd/>
            <a:tailEnd type="triangle" w="med" len="med"/>
          </a:ln>
          <a:effectLst/>
        </p:spPr>
        <p:txBody>
          <a:bodyPr/>
          <a:lstStyle/>
          <a:p>
            <a:endParaRPr lang="es-VE"/>
          </a:p>
        </p:txBody>
      </p:sp>
      <p:sp>
        <p:nvSpPr>
          <p:cNvPr id="13" name="Line 47"/>
          <p:cNvSpPr>
            <a:spLocks noChangeShapeType="1"/>
          </p:cNvSpPr>
          <p:nvPr/>
        </p:nvSpPr>
        <p:spPr bwMode="auto">
          <a:xfrm flipV="1">
            <a:off x="5868341" y="2420888"/>
            <a:ext cx="252413" cy="648072"/>
          </a:xfrm>
          <a:prstGeom prst="line">
            <a:avLst/>
          </a:prstGeom>
          <a:noFill/>
          <a:ln w="22225">
            <a:solidFill>
              <a:schemeClr val="accent1"/>
            </a:solidFill>
            <a:round/>
            <a:headEnd/>
            <a:tailEnd type="triangle" w="med" len="med"/>
          </a:ln>
          <a:effectLst/>
        </p:spPr>
        <p:txBody>
          <a:bodyPr/>
          <a:lstStyle/>
          <a:p>
            <a:endParaRPr lang="es-VE"/>
          </a:p>
        </p:txBody>
      </p:sp>
      <p:sp>
        <p:nvSpPr>
          <p:cNvPr id="14" name="1 Título"/>
          <p:cNvSpPr txBox="1">
            <a:spLocks/>
          </p:cNvSpPr>
          <p:nvPr/>
        </p:nvSpPr>
        <p:spPr>
          <a:xfrm>
            <a:off x="3022050" y="3068960"/>
            <a:ext cx="2630070" cy="544134"/>
          </a:xfrm>
          <a:prstGeom prst="rect">
            <a:avLst/>
          </a:prstGeom>
          <a:effectLst/>
        </p:spPr>
        <p:txBody>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lgn="l" fontAlgn="auto">
              <a:spcAft>
                <a:spcPts val="0"/>
              </a:spcAft>
              <a:buFont typeface="Georgia" pitchFamily="18" charset="0"/>
              <a:buNone/>
              <a:defRPr/>
            </a:pPr>
            <a:r>
              <a:rPr lang="es-ES_tradnl" sz="2400" dirty="0" err="1" smtClean="0"/>
              <a:t>Fused</a:t>
            </a:r>
            <a:r>
              <a:rPr lang="es-ES_tradnl" sz="2400" dirty="0" smtClean="0"/>
              <a:t> </a:t>
            </a:r>
            <a:r>
              <a:rPr lang="es-ES_tradnl" sz="2400" dirty="0" err="1" smtClean="0"/>
              <a:t>silica</a:t>
            </a:r>
            <a:r>
              <a:rPr lang="es-ES_tradnl" sz="2400" dirty="0" smtClean="0"/>
              <a:t> </a:t>
            </a:r>
            <a:r>
              <a:rPr lang="es-ES_tradnl" sz="2400" dirty="0" err="1" smtClean="0"/>
              <a:t>glass</a:t>
            </a:r>
            <a:endParaRPr lang="es-ES_tradnl" sz="2400" dirty="0"/>
          </a:p>
        </p:txBody>
      </p:sp>
      <p:pic>
        <p:nvPicPr>
          <p:cNvPr id="15" name="1 Título"/>
          <p:cNvPicPr>
            <a:picLocks noChangeArrowheads="1"/>
          </p:cNvPicPr>
          <p:nvPr/>
        </p:nvPicPr>
        <p:blipFill>
          <a:blip r:embed="rId3"/>
          <a:srcRect/>
          <a:stretch>
            <a:fillRect/>
          </a:stretch>
        </p:blipFill>
        <p:spPr bwMode="auto">
          <a:xfrm>
            <a:off x="1692275" y="-242888"/>
            <a:ext cx="6789738" cy="1803401"/>
          </a:xfrm>
          <a:prstGeom prst="rect">
            <a:avLst/>
          </a:prstGeom>
          <a:noFill/>
          <a:ln w="9525">
            <a:noFill/>
            <a:miter lim="800000"/>
            <a:headEnd/>
            <a:tailEnd/>
          </a:ln>
        </p:spPr>
      </p:pic>
    </p:spTree>
    <p:extLst>
      <p:ext uri="{BB962C8B-B14F-4D97-AF65-F5344CB8AC3E}">
        <p14:creationId xmlns:p14="http://schemas.microsoft.com/office/powerpoint/2010/main" val="41240656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1691680" y="557808"/>
            <a:ext cx="6512511" cy="1143000"/>
          </a:xfrm>
          <a:prstGeom prst="rect">
            <a:avLst/>
          </a:prstGeom>
          <a:effectLst/>
        </p:spPr>
        <p:txBody>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defRPr/>
            </a:pPr>
            <a:r>
              <a:rPr lang="es-ES_tradnl" dirty="0" err="1" smtClean="0"/>
              <a:t>Importance</a:t>
            </a:r>
            <a:endParaRPr lang="es-ES_tradnl" dirty="0"/>
          </a:p>
        </p:txBody>
      </p:sp>
      <p:sp>
        <p:nvSpPr>
          <p:cNvPr id="6" name="1 Título"/>
          <p:cNvSpPr>
            <a:spLocks noGrp="1"/>
          </p:cNvSpPr>
          <p:nvPr>
            <p:ph sz="quarter" idx="13"/>
          </p:nvPr>
        </p:nvSpPr>
        <p:spPr>
          <a:xfrm>
            <a:off x="34925" y="1773238"/>
            <a:ext cx="5545138" cy="5543550"/>
          </a:xfrm>
        </p:spPr>
        <p:txBody>
          <a:bodyPr>
            <a:normAutofit/>
          </a:bodyPr>
          <a:lstStyle/>
          <a:p>
            <a:pPr marL="44450" indent="0" algn="just">
              <a:lnSpc>
                <a:spcPct val="80000"/>
              </a:lnSpc>
              <a:buFont typeface="Georgia" pitchFamily="18" charset="0"/>
              <a:buNone/>
            </a:pPr>
            <a:r>
              <a:rPr lang="en-US" sz="1900" smtClean="0"/>
              <a:t>Glass is considered a very important element in the arsenal of Architects and Interior Designers. It is also pondered an important element in the exuberance of available construction materials.</a:t>
            </a:r>
          </a:p>
          <a:p>
            <a:pPr marL="44450" indent="0" algn="just">
              <a:lnSpc>
                <a:spcPct val="80000"/>
              </a:lnSpc>
              <a:buFont typeface="Georgia" pitchFamily="18" charset="0"/>
              <a:buNone/>
            </a:pPr>
            <a:r>
              <a:rPr lang="en-US" sz="1900" smtClean="0"/>
              <a:t>New varieties have been developed to aid designers, and are being used in a number of creative ways to enhance the aesthetic beauty of the space.</a:t>
            </a:r>
          </a:p>
          <a:p>
            <a:pPr marL="44450" indent="0" algn="just">
              <a:lnSpc>
                <a:spcPct val="80000"/>
              </a:lnSpc>
              <a:buFont typeface="Georgia" pitchFamily="18" charset="0"/>
              <a:buNone/>
            </a:pPr>
            <a:endParaRPr lang="es-ES_tradnl" sz="1900" smtClean="0"/>
          </a:p>
          <a:p>
            <a:pPr marL="44450" indent="0" algn="just">
              <a:lnSpc>
                <a:spcPct val="80000"/>
              </a:lnSpc>
            </a:pPr>
            <a:r>
              <a:rPr lang="en-US" sz="1900" smtClean="0"/>
              <a:t>They are an excellent material for:</a:t>
            </a:r>
          </a:p>
          <a:p>
            <a:pPr lvl="1" algn="just">
              <a:lnSpc>
                <a:spcPct val="80000"/>
              </a:lnSpc>
            </a:pPr>
            <a:r>
              <a:rPr lang="en-US" sz="1900" smtClean="0"/>
              <a:t>Acoustic &amp; thermal insulation</a:t>
            </a:r>
          </a:p>
          <a:p>
            <a:pPr lvl="1" algn="just">
              <a:lnSpc>
                <a:spcPct val="80000"/>
              </a:lnSpc>
            </a:pPr>
            <a:r>
              <a:rPr lang="en-US" sz="1900" smtClean="0"/>
              <a:t>Water-proofing</a:t>
            </a:r>
          </a:p>
          <a:p>
            <a:pPr lvl="1" algn="just">
              <a:lnSpc>
                <a:spcPct val="80000"/>
              </a:lnSpc>
            </a:pPr>
            <a:r>
              <a:rPr lang="en-US" sz="1900" smtClean="0"/>
              <a:t>Abrasion resistance</a:t>
            </a:r>
          </a:p>
          <a:p>
            <a:pPr lvl="1" algn="just">
              <a:lnSpc>
                <a:spcPct val="80000"/>
              </a:lnSpc>
            </a:pPr>
            <a:r>
              <a:rPr lang="en-US" sz="1900" smtClean="0"/>
              <a:t>Being a bad conductor of heat gives the use of glass a new practical application in the form of energy-conservation, which makes glass more dulcifying.</a:t>
            </a:r>
          </a:p>
          <a:p>
            <a:pPr lvl="1" algn="just">
              <a:lnSpc>
                <a:spcPct val="80000"/>
              </a:lnSpc>
              <a:buFont typeface="Georgia" pitchFamily="18" charset="0"/>
              <a:buNone/>
            </a:pPr>
            <a:r>
              <a:rPr lang="en-US" sz="1900" smtClean="0"/>
              <a:t/>
            </a:r>
            <a:br>
              <a:rPr lang="en-US" sz="1900" smtClean="0"/>
            </a:br>
            <a:endParaRPr lang="es-ES_tradnl" sz="1900" smtClean="0"/>
          </a:p>
        </p:txBody>
      </p:sp>
      <p:pic>
        <p:nvPicPr>
          <p:cNvPr id="32771" name="Picture 2" descr="http://3.bp.blogspot.com/_fZtt038U6hE/TNMNGj5W_KI/AAAAAAAAAMk/P-xpZVkuouI/s1600/rain,sadness,water,window,mine,rainy,days-21d9485b9f3059732da2375c59287f11_h.jpg"/>
          <p:cNvPicPr>
            <a:picLocks noChangeAspect="1" noChangeArrowheads="1"/>
          </p:cNvPicPr>
          <p:nvPr/>
        </p:nvPicPr>
        <p:blipFill>
          <a:blip r:embed="rId2"/>
          <a:srcRect/>
          <a:stretch>
            <a:fillRect/>
          </a:stretch>
        </p:blipFill>
        <p:spPr bwMode="auto">
          <a:xfrm>
            <a:off x="5651500" y="1700213"/>
            <a:ext cx="2925763" cy="1947862"/>
          </a:xfrm>
          <a:prstGeom prst="rect">
            <a:avLst/>
          </a:prstGeom>
          <a:noFill/>
          <a:ln w="9525">
            <a:noFill/>
            <a:miter lim="800000"/>
            <a:headEnd/>
            <a:tailEnd/>
          </a:ln>
        </p:spPr>
      </p:pic>
      <p:pic>
        <p:nvPicPr>
          <p:cNvPr id="32772" name="Picture 4" descr="http://consciouslifestyles.files.wordpress.com/2010/02/photo-energy-conservation-i_carbon.jpg?w=440"/>
          <p:cNvPicPr>
            <a:picLocks noChangeAspect="1" noChangeArrowheads="1"/>
          </p:cNvPicPr>
          <p:nvPr/>
        </p:nvPicPr>
        <p:blipFill>
          <a:blip r:embed="rId3"/>
          <a:srcRect l="7172" t="4111" r="50000" b="4340"/>
          <a:stretch>
            <a:fillRect/>
          </a:stretch>
        </p:blipFill>
        <p:spPr bwMode="auto">
          <a:xfrm>
            <a:off x="6440488" y="3933825"/>
            <a:ext cx="1714500" cy="2663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2 Marcador de contenido"/>
          <p:cNvSpPr>
            <a:spLocks noGrp="1"/>
          </p:cNvSpPr>
          <p:nvPr>
            <p:ph sz="quarter" idx="13"/>
          </p:nvPr>
        </p:nvSpPr>
        <p:spPr>
          <a:xfrm>
            <a:off x="250825" y="1341438"/>
            <a:ext cx="4537075" cy="5327650"/>
          </a:xfrm>
        </p:spPr>
        <p:txBody>
          <a:bodyPr/>
          <a:lstStyle/>
          <a:p>
            <a:r>
              <a:rPr lang="en-US" sz="1900" smtClean="0"/>
              <a:t>With their improved strength, pressure and impact resistance, heat and water-proof characteristics, glass blocks can be used either to construct the walls separately, or used freely for decorative purposes.</a:t>
            </a:r>
          </a:p>
          <a:p>
            <a:endParaRPr lang="en-US" sz="1900" smtClean="0"/>
          </a:p>
          <a:p>
            <a:r>
              <a:rPr lang="en-US" sz="1900" smtClean="0"/>
              <a:t>Glass blocks can be shifted and collocated freely with other shapes or colors to meet various demands of different applications.</a:t>
            </a:r>
          </a:p>
          <a:p>
            <a:endParaRPr lang="en-US" sz="1900" smtClean="0"/>
          </a:p>
          <a:p>
            <a:r>
              <a:rPr lang="en-US" sz="1900" smtClean="0"/>
              <a:t>Transparent glass blocks can be used for interior divisions as they have an excellent lighting performance and seem to extend the available space.</a:t>
            </a:r>
            <a:endParaRPr lang="es-ES_tradnl" sz="1900" smtClean="0"/>
          </a:p>
        </p:txBody>
      </p:sp>
      <p:pic>
        <p:nvPicPr>
          <p:cNvPr id="33794" name="Picture 5" descr="http://www.planetware.com/i/photo/montreal-qu039.jpg"/>
          <p:cNvPicPr>
            <a:picLocks noChangeAspect="1" noChangeArrowheads="1"/>
          </p:cNvPicPr>
          <p:nvPr/>
        </p:nvPicPr>
        <p:blipFill>
          <a:blip r:embed="rId2"/>
          <a:srcRect/>
          <a:stretch>
            <a:fillRect/>
          </a:stretch>
        </p:blipFill>
        <p:spPr bwMode="auto">
          <a:xfrm>
            <a:off x="5076825" y="4144963"/>
            <a:ext cx="3671888" cy="2452687"/>
          </a:xfrm>
          <a:prstGeom prst="rect">
            <a:avLst/>
          </a:prstGeom>
          <a:noFill/>
          <a:ln w="9525">
            <a:noFill/>
            <a:miter lim="800000"/>
            <a:headEnd/>
            <a:tailEnd/>
          </a:ln>
        </p:spPr>
      </p:pic>
      <p:pic>
        <p:nvPicPr>
          <p:cNvPr id="33795" name="Picture 7" descr="http://www.gorell.com/images/decorative-glass.jpg"/>
          <p:cNvPicPr>
            <a:picLocks noChangeAspect="1" noChangeArrowheads="1"/>
          </p:cNvPicPr>
          <p:nvPr/>
        </p:nvPicPr>
        <p:blipFill>
          <a:blip r:embed="rId3"/>
          <a:srcRect/>
          <a:stretch>
            <a:fillRect/>
          </a:stretch>
        </p:blipFill>
        <p:spPr bwMode="auto">
          <a:xfrm>
            <a:off x="5651500" y="1557338"/>
            <a:ext cx="2305050" cy="2457450"/>
          </a:xfrm>
          <a:prstGeom prst="rect">
            <a:avLst/>
          </a:prstGeom>
          <a:noFill/>
          <a:ln w="9525">
            <a:noFill/>
            <a:miter lim="800000"/>
            <a:headEnd/>
            <a:tailEnd/>
          </a:ln>
        </p:spPr>
      </p:pic>
      <p:sp>
        <p:nvSpPr>
          <p:cNvPr id="5" name="1 Título"/>
          <p:cNvSpPr txBox="1">
            <a:spLocks/>
          </p:cNvSpPr>
          <p:nvPr/>
        </p:nvSpPr>
        <p:spPr>
          <a:xfrm>
            <a:off x="1691680" y="557808"/>
            <a:ext cx="6512511" cy="1143000"/>
          </a:xfrm>
          <a:prstGeom prst="rect">
            <a:avLst/>
          </a:prstGeom>
          <a:effectLst/>
        </p:spPr>
        <p:txBody>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defRPr/>
            </a:pPr>
            <a:r>
              <a:rPr lang="es-ES_tradnl" dirty="0" err="1" smtClean="0"/>
              <a:t>Importance</a:t>
            </a:r>
            <a:endParaRPr lang="es-ES_tradnl"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691680" y="557808"/>
            <a:ext cx="6512511" cy="1143000"/>
          </a:xfrm>
        </p:spPr>
        <p:txBody>
          <a:bodyPr/>
          <a:lstStyle/>
          <a:p>
            <a:pPr marL="320040" indent="-320040" fontAlgn="auto">
              <a:spcAft>
                <a:spcPts val="0"/>
              </a:spcAft>
              <a:buClr>
                <a:schemeClr val="accent6">
                  <a:lumMod val="75000"/>
                </a:schemeClr>
              </a:buClr>
              <a:defRPr/>
            </a:pPr>
            <a:r>
              <a:rPr lang="es-ES_tradnl" dirty="0" err="1" smtClean="0"/>
              <a:t>Conclusion</a:t>
            </a:r>
            <a:endParaRPr lang="es-ES_tradnl" dirty="0"/>
          </a:p>
        </p:txBody>
      </p:sp>
      <p:sp>
        <p:nvSpPr>
          <p:cNvPr id="34818" name="2 Marcador de contenido"/>
          <p:cNvSpPr>
            <a:spLocks noGrp="1"/>
          </p:cNvSpPr>
          <p:nvPr>
            <p:ph sz="quarter" idx="13"/>
          </p:nvPr>
        </p:nvSpPr>
        <p:spPr>
          <a:xfrm>
            <a:off x="323850" y="2039938"/>
            <a:ext cx="4535488" cy="4413250"/>
          </a:xfrm>
        </p:spPr>
        <p:txBody>
          <a:bodyPr/>
          <a:lstStyle/>
          <a:p>
            <a:pPr algn="ctr">
              <a:buFont typeface="Georgia" pitchFamily="18" charset="0"/>
              <a:buNone/>
            </a:pPr>
            <a:r>
              <a:rPr lang="en-US" smtClean="0"/>
              <a:t>Today, glass is used all over the world. A designer’s pursuit for transparency, weightlessness and luminosity has been fulfilled by Glass. Most major projects around the world use glass in some way to add beauty to buildings and create astounding pieces of art. Glass is taking the world of architecture and interiors by storm. </a:t>
            </a:r>
            <a:endParaRPr lang="es-ES_tradnl" smtClean="0"/>
          </a:p>
          <a:p>
            <a:pPr algn="ctr"/>
            <a:endParaRPr lang="es-ES_tradnl" smtClean="0"/>
          </a:p>
        </p:txBody>
      </p:sp>
      <p:pic>
        <p:nvPicPr>
          <p:cNvPr id="34819" name="5 Imagen" descr="Glass House"/>
          <p:cNvPicPr>
            <a:picLocks noChangeAspect="1" noChangeArrowheads="1"/>
          </p:cNvPicPr>
          <p:nvPr/>
        </p:nvPicPr>
        <p:blipFill>
          <a:blip r:embed="rId2"/>
          <a:srcRect/>
          <a:stretch>
            <a:fillRect/>
          </a:stretch>
        </p:blipFill>
        <p:spPr bwMode="auto">
          <a:xfrm>
            <a:off x="5292725" y="1916113"/>
            <a:ext cx="3128963" cy="4270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691680" y="557808"/>
            <a:ext cx="6512511" cy="1143000"/>
          </a:xfrm>
        </p:spPr>
        <p:txBody>
          <a:bodyPr/>
          <a:lstStyle/>
          <a:p>
            <a:pPr marL="320040" indent="-320040" fontAlgn="auto">
              <a:spcAft>
                <a:spcPts val="0"/>
              </a:spcAft>
              <a:buClr>
                <a:schemeClr val="accent6">
                  <a:lumMod val="75000"/>
                </a:schemeClr>
              </a:buClr>
              <a:defRPr/>
            </a:pPr>
            <a:r>
              <a:rPr lang="es-ES_tradnl" dirty="0" err="1" smtClean="0"/>
              <a:t>References</a:t>
            </a:r>
            <a:endParaRPr lang="es-ES_tradnl" dirty="0"/>
          </a:p>
        </p:txBody>
      </p:sp>
      <p:sp>
        <p:nvSpPr>
          <p:cNvPr id="5" name="2 Marcador de contenido"/>
          <p:cNvSpPr>
            <a:spLocks noGrp="1"/>
          </p:cNvSpPr>
          <p:nvPr>
            <p:ph sz="quarter" idx="13"/>
          </p:nvPr>
        </p:nvSpPr>
        <p:spPr>
          <a:xfrm>
            <a:off x="900113" y="1844675"/>
            <a:ext cx="7343775" cy="4267200"/>
          </a:xfrm>
        </p:spPr>
        <p:txBody>
          <a:bodyPr rtlCol="0">
            <a:normAutofit fontScale="92500" lnSpcReduction="10000"/>
          </a:bodyPr>
          <a:lstStyle/>
          <a:p>
            <a:pPr indent="-182880" algn="just" fontAlgn="auto">
              <a:buClr>
                <a:schemeClr val="accent6">
                  <a:lumMod val="75000"/>
                </a:schemeClr>
              </a:buClr>
              <a:defRPr/>
            </a:pPr>
            <a:r>
              <a:rPr lang="en-US" dirty="0">
                <a:solidFill>
                  <a:schemeClr val="tx1">
                    <a:lumMod val="75000"/>
                    <a:lumOff val="25000"/>
                  </a:schemeClr>
                </a:solidFill>
              </a:rPr>
              <a:t>Architectural glass. (2007). In </a:t>
            </a:r>
            <a:r>
              <a:rPr lang="en-US" i="1" dirty="0" err="1">
                <a:solidFill>
                  <a:schemeClr val="tx1">
                    <a:lumMod val="75000"/>
                    <a:lumOff val="25000"/>
                  </a:schemeClr>
                </a:solidFill>
              </a:rPr>
              <a:t>Encyclopædia</a:t>
            </a:r>
            <a:r>
              <a:rPr lang="en-US" i="1" dirty="0">
                <a:solidFill>
                  <a:schemeClr val="tx1">
                    <a:lumMod val="75000"/>
                    <a:lumOff val="25000"/>
                  </a:schemeClr>
                </a:solidFill>
              </a:rPr>
              <a:t> Britannica</a:t>
            </a:r>
            <a:r>
              <a:rPr lang="en-US" dirty="0">
                <a:solidFill>
                  <a:schemeClr val="tx1">
                    <a:lumMod val="75000"/>
                    <a:lumOff val="25000"/>
                  </a:schemeClr>
                </a:solidFill>
              </a:rPr>
              <a:t>. Retrieved February 6, 2007, from Britannica Concise Encyclopedia: </a:t>
            </a:r>
            <a:r>
              <a:rPr lang="en-US" u="sng" dirty="0">
                <a:solidFill>
                  <a:schemeClr val="tx1">
                    <a:lumMod val="75000"/>
                    <a:lumOff val="25000"/>
                  </a:schemeClr>
                </a:solidFill>
              </a:rPr>
              <a:t>http://concise.britannica.com/ebc/article-9365670/architectural-glass </a:t>
            </a:r>
            <a:endParaRPr lang="en-US" u="sng" dirty="0" smtClean="0">
              <a:solidFill>
                <a:schemeClr val="tx1">
                  <a:lumMod val="75000"/>
                  <a:lumOff val="25000"/>
                </a:schemeClr>
              </a:solidFill>
            </a:endParaRPr>
          </a:p>
          <a:p>
            <a:pPr indent="-182880" algn="just" fontAlgn="auto">
              <a:buClr>
                <a:schemeClr val="accent6">
                  <a:lumMod val="75000"/>
                </a:schemeClr>
              </a:buClr>
              <a:defRPr/>
            </a:pPr>
            <a:endParaRPr lang="en-US" u="sng" dirty="0" smtClean="0">
              <a:solidFill>
                <a:schemeClr val="tx1">
                  <a:lumMod val="75000"/>
                  <a:lumOff val="25000"/>
                </a:schemeClr>
              </a:solidFill>
            </a:endParaRPr>
          </a:p>
          <a:p>
            <a:pPr indent="-182880" algn="just" fontAlgn="auto">
              <a:buClr>
                <a:schemeClr val="accent6">
                  <a:lumMod val="75000"/>
                </a:schemeClr>
              </a:buClr>
              <a:defRPr/>
            </a:pPr>
            <a:r>
              <a:rPr lang="es-ES_tradnl" b="1" dirty="0" err="1">
                <a:solidFill>
                  <a:schemeClr val="tx1">
                    <a:lumMod val="75000"/>
                    <a:lumOff val="25000"/>
                  </a:schemeClr>
                </a:solidFill>
              </a:rPr>
              <a:t>glassware</a:t>
            </a:r>
            <a:r>
              <a:rPr lang="es-ES_tradnl" dirty="0">
                <a:solidFill>
                  <a:schemeClr val="tx1">
                    <a:lumMod val="75000"/>
                    <a:lumOff val="25000"/>
                  </a:schemeClr>
                </a:solidFill>
              </a:rPr>
              <a:t>. (2007). In </a:t>
            </a:r>
            <a:r>
              <a:rPr lang="es-ES_tradnl" i="1" dirty="0" err="1">
                <a:solidFill>
                  <a:schemeClr val="tx1">
                    <a:lumMod val="75000"/>
                    <a:lumOff val="25000"/>
                  </a:schemeClr>
                </a:solidFill>
              </a:rPr>
              <a:t>Encyclopædia</a:t>
            </a:r>
            <a:r>
              <a:rPr lang="es-ES_tradnl" i="1" dirty="0">
                <a:solidFill>
                  <a:schemeClr val="tx1">
                    <a:lumMod val="75000"/>
                    <a:lumOff val="25000"/>
                  </a:schemeClr>
                </a:solidFill>
              </a:rPr>
              <a:t> </a:t>
            </a:r>
            <a:r>
              <a:rPr lang="es-ES_tradnl" i="1" dirty="0" err="1">
                <a:solidFill>
                  <a:schemeClr val="tx1">
                    <a:lumMod val="75000"/>
                    <a:lumOff val="25000"/>
                  </a:schemeClr>
                </a:solidFill>
              </a:rPr>
              <a:t>Britannica</a:t>
            </a:r>
            <a:r>
              <a:rPr lang="es-ES_tradnl" i="1" dirty="0">
                <a:solidFill>
                  <a:schemeClr val="tx1">
                    <a:lumMod val="75000"/>
                    <a:lumOff val="25000"/>
                  </a:schemeClr>
                </a:solidFill>
              </a:rPr>
              <a:t>. </a:t>
            </a:r>
            <a:r>
              <a:rPr lang="es-ES_tradnl" dirty="0" err="1">
                <a:solidFill>
                  <a:schemeClr val="tx1">
                    <a:lumMod val="75000"/>
                    <a:lumOff val="25000"/>
                  </a:schemeClr>
                </a:solidFill>
              </a:rPr>
              <a:t>Retrieved</a:t>
            </a:r>
            <a:r>
              <a:rPr lang="es-ES_tradnl" dirty="0">
                <a:solidFill>
                  <a:schemeClr val="tx1">
                    <a:lumMod val="75000"/>
                    <a:lumOff val="25000"/>
                  </a:schemeClr>
                </a:solidFill>
              </a:rPr>
              <a:t> </a:t>
            </a:r>
            <a:r>
              <a:rPr lang="es-ES_tradnl" dirty="0" err="1">
                <a:solidFill>
                  <a:schemeClr val="tx1">
                    <a:lumMod val="75000"/>
                    <a:lumOff val="25000"/>
                  </a:schemeClr>
                </a:solidFill>
              </a:rPr>
              <a:t>February</a:t>
            </a:r>
            <a:r>
              <a:rPr lang="es-ES_tradnl" dirty="0">
                <a:solidFill>
                  <a:schemeClr val="tx1">
                    <a:lumMod val="75000"/>
                    <a:lumOff val="25000"/>
                  </a:schemeClr>
                </a:solidFill>
              </a:rPr>
              <a:t> 6, 2007, </a:t>
            </a:r>
            <a:r>
              <a:rPr lang="es-ES_tradnl" dirty="0" err="1">
                <a:solidFill>
                  <a:schemeClr val="tx1">
                    <a:lumMod val="75000"/>
                    <a:lumOff val="25000"/>
                  </a:schemeClr>
                </a:solidFill>
              </a:rPr>
              <a:t>from</a:t>
            </a:r>
            <a:r>
              <a:rPr lang="es-ES_tradnl" dirty="0">
                <a:solidFill>
                  <a:schemeClr val="tx1">
                    <a:lumMod val="75000"/>
                    <a:lumOff val="25000"/>
                  </a:schemeClr>
                </a:solidFill>
              </a:rPr>
              <a:t> </a:t>
            </a:r>
            <a:r>
              <a:rPr lang="es-ES_tradnl" dirty="0" err="1">
                <a:solidFill>
                  <a:schemeClr val="tx1">
                    <a:lumMod val="75000"/>
                    <a:lumOff val="25000"/>
                  </a:schemeClr>
                </a:solidFill>
              </a:rPr>
              <a:t>Encyclopædia</a:t>
            </a:r>
            <a:r>
              <a:rPr lang="es-ES_tradnl" dirty="0">
                <a:solidFill>
                  <a:schemeClr val="tx1">
                    <a:lumMod val="75000"/>
                    <a:lumOff val="25000"/>
                  </a:schemeClr>
                </a:solidFill>
              </a:rPr>
              <a:t> </a:t>
            </a:r>
            <a:r>
              <a:rPr lang="es-ES_tradnl" dirty="0" err="1">
                <a:solidFill>
                  <a:schemeClr val="tx1">
                    <a:lumMod val="75000"/>
                    <a:lumOff val="25000"/>
                  </a:schemeClr>
                </a:solidFill>
              </a:rPr>
              <a:t>Britannica</a:t>
            </a:r>
            <a:r>
              <a:rPr lang="es-ES_tradnl" dirty="0">
                <a:solidFill>
                  <a:schemeClr val="tx1">
                    <a:lumMod val="75000"/>
                    <a:lumOff val="25000"/>
                  </a:schemeClr>
                </a:solidFill>
              </a:rPr>
              <a:t> Online: </a:t>
            </a:r>
            <a:r>
              <a:rPr lang="es-ES_tradnl" u="sng" dirty="0">
                <a:solidFill>
                  <a:schemeClr val="tx1">
                    <a:lumMod val="75000"/>
                    <a:lumOff val="25000"/>
                  </a:schemeClr>
                </a:solidFill>
              </a:rPr>
              <a:t>http://www.britannica.com/eb/article-74238</a:t>
            </a:r>
            <a:r>
              <a:rPr lang="es-ES_tradnl" dirty="0">
                <a:solidFill>
                  <a:schemeClr val="tx1">
                    <a:lumMod val="75000"/>
                    <a:lumOff val="25000"/>
                  </a:schemeClr>
                </a:solidFill>
              </a:rPr>
              <a:t>	</a:t>
            </a:r>
          </a:p>
          <a:p>
            <a:pPr indent="-182880" algn="just" fontAlgn="auto">
              <a:buClr>
                <a:schemeClr val="accent6">
                  <a:lumMod val="75000"/>
                </a:schemeClr>
              </a:buClr>
              <a:defRPr/>
            </a:pPr>
            <a:endParaRPr lang="en-US" u="sng" dirty="0" smtClean="0">
              <a:solidFill>
                <a:schemeClr val="tx1">
                  <a:lumMod val="75000"/>
                  <a:lumOff val="25000"/>
                </a:schemeClr>
              </a:solidFill>
            </a:endParaRPr>
          </a:p>
          <a:p>
            <a:pPr indent="-182880" algn="just" fontAlgn="auto">
              <a:buClr>
                <a:schemeClr val="accent6">
                  <a:lumMod val="75000"/>
                </a:schemeClr>
              </a:buClr>
              <a:defRPr/>
            </a:pPr>
            <a:r>
              <a:rPr lang="es-ES_tradnl" dirty="0">
                <a:solidFill>
                  <a:schemeClr val="tx1">
                    <a:lumMod val="75000"/>
                    <a:lumOff val="25000"/>
                  </a:schemeClr>
                </a:solidFill>
                <a:hlinkClick r:id="rId2"/>
              </a:rPr>
              <a:t>http://</a:t>
            </a:r>
            <a:r>
              <a:rPr lang="es-ES_tradnl" dirty="0" smtClean="0">
                <a:solidFill>
                  <a:schemeClr val="tx1">
                    <a:lumMod val="75000"/>
                    <a:lumOff val="25000"/>
                  </a:schemeClr>
                </a:solidFill>
                <a:hlinkClick r:id="rId2"/>
              </a:rPr>
              <a:t>supermanlee.com/mg448fall2010/joan/p.iii.history.html</a:t>
            </a:r>
            <a:endParaRPr lang="es-ES_tradnl" dirty="0" smtClean="0">
              <a:solidFill>
                <a:schemeClr val="tx1">
                  <a:lumMod val="75000"/>
                  <a:lumOff val="25000"/>
                </a:schemeClr>
              </a:solidFill>
            </a:endParaRPr>
          </a:p>
          <a:p>
            <a:pPr indent="-182880" algn="just" fontAlgn="auto">
              <a:buClr>
                <a:schemeClr val="accent6">
                  <a:lumMod val="75000"/>
                </a:schemeClr>
              </a:buClr>
              <a:defRPr/>
            </a:pPr>
            <a:r>
              <a:rPr lang="es-ES_tradnl" dirty="0">
                <a:solidFill>
                  <a:schemeClr val="tx1">
                    <a:lumMod val="75000"/>
                    <a:lumOff val="25000"/>
                  </a:schemeClr>
                </a:solidFill>
                <a:hlinkClick r:id="rId3"/>
              </a:rPr>
              <a:t>http://</a:t>
            </a:r>
            <a:r>
              <a:rPr lang="es-ES_tradnl" dirty="0" smtClean="0">
                <a:solidFill>
                  <a:schemeClr val="tx1">
                    <a:lumMod val="75000"/>
                    <a:lumOff val="25000"/>
                  </a:schemeClr>
                </a:solidFill>
                <a:hlinkClick r:id="rId3"/>
              </a:rPr>
              <a:t>www.crystalartusa.com/typesofglass.aspx</a:t>
            </a:r>
            <a:endParaRPr lang="es-ES_tradnl" dirty="0" smtClean="0">
              <a:solidFill>
                <a:schemeClr val="tx1">
                  <a:lumMod val="75000"/>
                  <a:lumOff val="25000"/>
                </a:schemeClr>
              </a:solidFill>
            </a:endParaRPr>
          </a:p>
          <a:p>
            <a:pPr indent="-182880" algn="just" fontAlgn="auto">
              <a:buClr>
                <a:schemeClr val="accent6">
                  <a:lumMod val="75000"/>
                </a:schemeClr>
              </a:buClr>
              <a:defRPr/>
            </a:pPr>
            <a:endParaRPr lang="es-ES_tradnl"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1" descr="C:\Users\Sony\Desktop\AntiqueGlassBottlesBG.gif"/>
          <p:cNvPicPr>
            <a:picLocks noChangeAspect="1" noChangeArrowheads="1"/>
          </p:cNvPicPr>
          <p:nvPr/>
        </p:nvPicPr>
        <p:blipFill>
          <a:blip r:embed="rId2"/>
          <a:srcRect/>
          <a:stretch>
            <a:fillRect/>
          </a:stretch>
        </p:blipFill>
        <p:spPr bwMode="auto">
          <a:xfrm>
            <a:off x="6007100" y="4475163"/>
            <a:ext cx="2957513" cy="2193925"/>
          </a:xfrm>
          <a:prstGeom prst="rect">
            <a:avLst/>
          </a:prstGeom>
          <a:noFill/>
          <a:ln w="9525">
            <a:noFill/>
            <a:miter lim="800000"/>
            <a:headEnd/>
            <a:tailEnd/>
          </a:ln>
        </p:spPr>
      </p:pic>
      <p:sp>
        <p:nvSpPr>
          <p:cNvPr id="4" name="1 Título"/>
          <p:cNvSpPr>
            <a:spLocks noGrp="1"/>
          </p:cNvSpPr>
          <p:nvPr>
            <p:ph type="title"/>
          </p:nvPr>
        </p:nvSpPr>
        <p:spPr>
          <a:xfrm>
            <a:off x="1691680" y="557808"/>
            <a:ext cx="6512511" cy="1143000"/>
          </a:xfrm>
        </p:spPr>
        <p:txBody>
          <a:bodyPr/>
          <a:lstStyle/>
          <a:p>
            <a:pPr marL="320040" indent="-320040" fontAlgn="auto">
              <a:spcAft>
                <a:spcPts val="0"/>
              </a:spcAft>
              <a:buClr>
                <a:schemeClr val="accent6">
                  <a:lumMod val="75000"/>
                </a:schemeClr>
              </a:buClr>
              <a:defRPr/>
            </a:pPr>
            <a:r>
              <a:rPr lang="es-ES_tradnl" dirty="0" err="1" smtClean="0"/>
              <a:t>Introduction</a:t>
            </a:r>
            <a:endParaRPr lang="es-ES_tradnl" dirty="0"/>
          </a:p>
        </p:txBody>
      </p:sp>
      <p:sp>
        <p:nvSpPr>
          <p:cNvPr id="5" name="2 Marcador de contenido"/>
          <p:cNvSpPr>
            <a:spLocks noGrp="1"/>
          </p:cNvSpPr>
          <p:nvPr>
            <p:ph sz="quarter" idx="13"/>
          </p:nvPr>
        </p:nvSpPr>
        <p:spPr>
          <a:xfrm>
            <a:off x="1116013" y="1898650"/>
            <a:ext cx="6400800" cy="3475038"/>
          </a:xfrm>
        </p:spPr>
        <p:txBody>
          <a:bodyPr rtlCol="0">
            <a:normAutofit fontScale="92500" lnSpcReduction="10000"/>
          </a:bodyPr>
          <a:lstStyle/>
          <a:p>
            <a:pPr indent="-182880" algn="just" fontAlgn="auto">
              <a:buClr>
                <a:schemeClr val="accent6">
                  <a:lumMod val="75000"/>
                </a:schemeClr>
              </a:buClr>
              <a:defRPr/>
            </a:pPr>
            <a:r>
              <a:rPr lang="en-US" dirty="0" smtClean="0">
                <a:solidFill>
                  <a:schemeClr val="tx1">
                    <a:lumMod val="75000"/>
                    <a:lumOff val="25000"/>
                  </a:schemeClr>
                </a:solidFill>
              </a:rPr>
              <a:t>Glass is a material that we use every day, as decoration and for specific functions such as protection like windows.</a:t>
            </a:r>
          </a:p>
          <a:p>
            <a:pPr indent="-182880" algn="just" fontAlgn="auto">
              <a:buClr>
                <a:schemeClr val="accent6">
                  <a:lumMod val="75000"/>
                </a:schemeClr>
              </a:buClr>
              <a:defRPr/>
            </a:pPr>
            <a:r>
              <a:rPr lang="en-US" dirty="0" smtClean="0">
                <a:solidFill>
                  <a:schemeClr val="tx1">
                    <a:lumMod val="75000"/>
                    <a:lumOff val="25000"/>
                  </a:schemeClr>
                </a:solidFill>
              </a:rPr>
              <a:t>There </a:t>
            </a:r>
            <a:r>
              <a:rPr lang="en-US" dirty="0">
                <a:solidFill>
                  <a:schemeClr val="tx1">
                    <a:lumMod val="75000"/>
                    <a:lumOff val="25000"/>
                  </a:schemeClr>
                </a:solidFill>
              </a:rPr>
              <a:t>is such a wide </a:t>
            </a:r>
            <a:r>
              <a:rPr lang="en-US" dirty="0" smtClean="0">
                <a:solidFill>
                  <a:schemeClr val="tx1">
                    <a:lumMod val="75000"/>
                    <a:lumOff val="25000"/>
                  </a:schemeClr>
                </a:solidFill>
              </a:rPr>
              <a:t>variety </a:t>
            </a:r>
            <a:r>
              <a:rPr lang="en-US" dirty="0">
                <a:solidFill>
                  <a:schemeClr val="tx1">
                    <a:lumMod val="75000"/>
                    <a:lumOff val="25000"/>
                  </a:schemeClr>
                </a:solidFill>
              </a:rPr>
              <a:t>of types. </a:t>
            </a:r>
            <a:endParaRPr lang="en-US" dirty="0" smtClean="0">
              <a:solidFill>
                <a:schemeClr val="tx1">
                  <a:lumMod val="75000"/>
                  <a:lumOff val="25000"/>
                </a:schemeClr>
              </a:solidFill>
            </a:endParaRPr>
          </a:p>
          <a:p>
            <a:pPr marL="365760" lvl="1" indent="0" algn="just" fontAlgn="auto">
              <a:buClr>
                <a:schemeClr val="accent6">
                  <a:lumMod val="75000"/>
                </a:schemeClr>
              </a:buClr>
              <a:buFont typeface="Georgia" pitchFamily="18" charset="0"/>
              <a:buNone/>
              <a:defRPr/>
            </a:pPr>
            <a:r>
              <a:rPr lang="en-US" dirty="0" smtClean="0">
                <a:solidFill>
                  <a:schemeClr val="tx1">
                    <a:lumMod val="75000"/>
                    <a:lumOff val="25000"/>
                  </a:schemeClr>
                </a:solidFill>
              </a:rPr>
              <a:t>Glass </a:t>
            </a:r>
            <a:r>
              <a:rPr lang="en-US" dirty="0">
                <a:solidFill>
                  <a:schemeClr val="tx1">
                    <a:lumMod val="75000"/>
                    <a:lumOff val="25000"/>
                  </a:schemeClr>
                </a:solidFill>
              </a:rPr>
              <a:t>is an extremely versatile material: it can be blown, molded, cut, twisted, colored, transparent, or opaque. </a:t>
            </a:r>
            <a:endParaRPr lang="en-US" dirty="0" smtClean="0">
              <a:solidFill>
                <a:schemeClr val="tx1">
                  <a:lumMod val="75000"/>
                  <a:lumOff val="25000"/>
                </a:schemeClr>
              </a:solidFill>
            </a:endParaRPr>
          </a:p>
          <a:p>
            <a:pPr marL="365760" lvl="1" indent="0" algn="just" fontAlgn="auto">
              <a:buClr>
                <a:schemeClr val="accent6">
                  <a:lumMod val="75000"/>
                </a:schemeClr>
              </a:buClr>
              <a:buFont typeface="Georgia" pitchFamily="18" charset="0"/>
              <a:buNone/>
              <a:defRPr/>
            </a:pPr>
            <a:r>
              <a:rPr lang="en-US" dirty="0" smtClean="0">
                <a:solidFill>
                  <a:schemeClr val="tx1">
                    <a:lumMod val="75000"/>
                    <a:lumOff val="25000"/>
                  </a:schemeClr>
                </a:solidFill>
              </a:rPr>
              <a:t>Also</a:t>
            </a:r>
            <a:r>
              <a:rPr lang="en-US" dirty="0">
                <a:solidFill>
                  <a:schemeClr val="tx1">
                    <a:lumMod val="75000"/>
                    <a:lumOff val="25000"/>
                  </a:schemeClr>
                </a:solidFill>
              </a:rPr>
              <a:t>, glass can be made into numerous forms: bowls, glasses, vases, and ink wells. </a:t>
            </a:r>
          </a:p>
          <a:p>
            <a:pPr indent="-182880" algn="just" fontAlgn="auto">
              <a:buClr>
                <a:schemeClr val="accent6">
                  <a:lumMod val="75000"/>
                </a:schemeClr>
              </a:buClr>
              <a:defRPr/>
            </a:pPr>
            <a:r>
              <a:rPr lang="en-US" dirty="0">
                <a:solidFill>
                  <a:schemeClr val="tx1">
                    <a:lumMod val="75000"/>
                    <a:lumOff val="25000"/>
                  </a:schemeClr>
                </a:solidFill>
              </a:rPr>
              <a:t>One of the most appealing things </a:t>
            </a:r>
            <a:r>
              <a:rPr lang="en-US" dirty="0" smtClean="0">
                <a:solidFill>
                  <a:schemeClr val="tx1">
                    <a:lumMod val="75000"/>
                    <a:lumOff val="25000"/>
                  </a:schemeClr>
                </a:solidFill>
              </a:rPr>
              <a:t>about </a:t>
            </a:r>
            <a:r>
              <a:rPr lang="en-US" dirty="0">
                <a:solidFill>
                  <a:schemeClr val="tx1">
                    <a:lumMod val="75000"/>
                    <a:lumOff val="25000"/>
                  </a:schemeClr>
                </a:solidFill>
              </a:rPr>
              <a:t>glass is the range of colors. </a:t>
            </a:r>
            <a:endParaRPr lang="es-ES_tradnl"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691680" y="557808"/>
            <a:ext cx="6512511" cy="1143000"/>
          </a:xfrm>
        </p:spPr>
        <p:txBody>
          <a:bodyPr/>
          <a:lstStyle/>
          <a:p>
            <a:pPr marL="320040" indent="-320040" fontAlgn="auto">
              <a:spcAft>
                <a:spcPts val="0"/>
              </a:spcAft>
              <a:buClr>
                <a:schemeClr val="accent6">
                  <a:lumMod val="75000"/>
                </a:schemeClr>
              </a:buClr>
              <a:defRPr/>
            </a:pPr>
            <a:r>
              <a:rPr lang="es-ES_tradnl" dirty="0" err="1" smtClean="0"/>
              <a:t>History</a:t>
            </a:r>
            <a:r>
              <a:rPr lang="es-ES_tradnl" dirty="0" smtClean="0"/>
              <a:t> of </a:t>
            </a:r>
            <a:r>
              <a:rPr lang="es-ES_tradnl" dirty="0" err="1" smtClean="0"/>
              <a:t>glass</a:t>
            </a:r>
            <a:endParaRPr lang="es-ES_tradnl" dirty="0"/>
          </a:p>
        </p:txBody>
      </p:sp>
      <p:cxnSp>
        <p:nvCxnSpPr>
          <p:cNvPr id="9" name="8 Conector recto de flecha"/>
          <p:cNvCxnSpPr/>
          <p:nvPr/>
        </p:nvCxnSpPr>
        <p:spPr>
          <a:xfrm>
            <a:off x="468313" y="3097213"/>
            <a:ext cx="7920037" cy="36512"/>
          </a:xfrm>
          <a:prstGeom prst="straightConnector1">
            <a:avLst/>
          </a:prstGeom>
          <a:ln w="22225">
            <a:headEnd type="arrow"/>
            <a:tailEnd type="arrow"/>
          </a:ln>
        </p:spPr>
        <p:style>
          <a:lnRef idx="1">
            <a:schemeClr val="accent1"/>
          </a:lnRef>
          <a:fillRef idx="0">
            <a:schemeClr val="accent1"/>
          </a:fillRef>
          <a:effectRef idx="0">
            <a:schemeClr val="accent1"/>
          </a:effectRef>
          <a:fontRef idx="minor">
            <a:schemeClr val="tx1"/>
          </a:fontRef>
        </p:style>
      </p:cxnSp>
      <p:sp>
        <p:nvSpPr>
          <p:cNvPr id="16387" name="2 Marcador de contenido"/>
          <p:cNvSpPr txBox="1">
            <a:spLocks/>
          </p:cNvSpPr>
          <p:nvPr/>
        </p:nvSpPr>
        <p:spPr bwMode="auto">
          <a:xfrm>
            <a:off x="1116013" y="1898650"/>
            <a:ext cx="2303462" cy="666750"/>
          </a:xfrm>
          <a:prstGeom prst="rect">
            <a:avLst/>
          </a:prstGeom>
          <a:noFill/>
          <a:ln w="9525">
            <a:noFill/>
            <a:miter lim="800000"/>
            <a:headEnd/>
            <a:tailEnd/>
          </a:ln>
        </p:spPr>
        <p:txBody>
          <a:bodyPr/>
          <a:lstStyle/>
          <a:p>
            <a:pPr marL="228600" indent="-182563">
              <a:spcBef>
                <a:spcPct val="20000"/>
              </a:spcBef>
              <a:spcAft>
                <a:spcPts val="300"/>
              </a:spcAft>
              <a:buClr>
                <a:srgbClr val="C3260C"/>
              </a:buClr>
              <a:buSzPct val="130000"/>
              <a:buFont typeface="Georgia" pitchFamily="18" charset="0"/>
              <a:buChar char="*"/>
            </a:pPr>
            <a:r>
              <a:rPr lang="es-ES_tradnl" sz="2200">
                <a:solidFill>
                  <a:srgbClr val="404040"/>
                </a:solidFill>
                <a:latin typeface="Trebuchet MS" pitchFamily="34" charset="0"/>
              </a:rPr>
              <a:t>Timeline</a:t>
            </a:r>
          </a:p>
        </p:txBody>
      </p:sp>
      <p:cxnSp>
        <p:nvCxnSpPr>
          <p:cNvPr id="14" name="13 Conector recto"/>
          <p:cNvCxnSpPr/>
          <p:nvPr/>
        </p:nvCxnSpPr>
        <p:spPr>
          <a:xfrm flipV="1">
            <a:off x="1258888"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flipV="1">
            <a:off x="2195513"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flipV="1">
            <a:off x="5076825"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flipV="1">
            <a:off x="7596188"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flipV="1">
            <a:off x="6516688"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flipV="1">
            <a:off x="3563938"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6394" name="23 CuadroTexto"/>
          <p:cNvSpPr txBox="1">
            <a:spLocks noChangeArrowheads="1"/>
          </p:cNvSpPr>
          <p:nvPr/>
        </p:nvSpPr>
        <p:spPr bwMode="auto">
          <a:xfrm>
            <a:off x="684213" y="2555875"/>
            <a:ext cx="1150937" cy="368300"/>
          </a:xfrm>
          <a:prstGeom prst="rect">
            <a:avLst/>
          </a:prstGeom>
          <a:noFill/>
          <a:ln w="9525">
            <a:noFill/>
            <a:miter lim="800000"/>
            <a:headEnd/>
            <a:tailEnd/>
          </a:ln>
        </p:spPr>
        <p:txBody>
          <a:bodyPr>
            <a:spAutoFit/>
          </a:bodyPr>
          <a:lstStyle/>
          <a:p>
            <a:r>
              <a:rPr lang="es-ES_tradnl">
                <a:latin typeface="Trebuchet MS" pitchFamily="34" charset="0"/>
              </a:rPr>
              <a:t>2400 B.C</a:t>
            </a:r>
          </a:p>
        </p:txBody>
      </p:sp>
      <p:sp>
        <p:nvSpPr>
          <p:cNvPr id="16395" name="25 CuadroTexto"/>
          <p:cNvSpPr txBox="1">
            <a:spLocks noChangeArrowheads="1"/>
          </p:cNvSpPr>
          <p:nvPr/>
        </p:nvSpPr>
        <p:spPr bwMode="auto">
          <a:xfrm>
            <a:off x="1763713" y="2565400"/>
            <a:ext cx="1152525" cy="368300"/>
          </a:xfrm>
          <a:prstGeom prst="rect">
            <a:avLst/>
          </a:prstGeom>
          <a:noFill/>
          <a:ln w="9525">
            <a:noFill/>
            <a:miter lim="800000"/>
            <a:headEnd/>
            <a:tailEnd/>
          </a:ln>
        </p:spPr>
        <p:txBody>
          <a:bodyPr>
            <a:spAutoFit/>
          </a:bodyPr>
          <a:lstStyle/>
          <a:p>
            <a:r>
              <a:rPr lang="es-ES_tradnl">
                <a:latin typeface="Trebuchet MS" pitchFamily="34" charset="0"/>
              </a:rPr>
              <a:t>2500 B.C</a:t>
            </a:r>
          </a:p>
        </p:txBody>
      </p:sp>
      <p:sp>
        <p:nvSpPr>
          <p:cNvPr id="16396" name="26 CuadroTexto"/>
          <p:cNvSpPr txBox="1">
            <a:spLocks noChangeArrowheads="1"/>
          </p:cNvSpPr>
          <p:nvPr/>
        </p:nvSpPr>
        <p:spPr bwMode="auto">
          <a:xfrm>
            <a:off x="3419475" y="2555875"/>
            <a:ext cx="1152525" cy="368300"/>
          </a:xfrm>
          <a:prstGeom prst="rect">
            <a:avLst/>
          </a:prstGeom>
          <a:noFill/>
          <a:ln w="9525">
            <a:noFill/>
            <a:miter lim="800000"/>
            <a:headEnd/>
            <a:tailEnd/>
          </a:ln>
        </p:spPr>
        <p:txBody>
          <a:bodyPr>
            <a:spAutoFit/>
          </a:bodyPr>
          <a:lstStyle/>
          <a:p>
            <a:r>
              <a:rPr lang="es-ES_tradnl">
                <a:latin typeface="Trebuchet MS" pitchFamily="34" charset="0"/>
              </a:rPr>
              <a:t>0</a:t>
            </a:r>
          </a:p>
        </p:txBody>
      </p:sp>
      <p:sp>
        <p:nvSpPr>
          <p:cNvPr id="16397" name="27 CuadroTexto"/>
          <p:cNvSpPr txBox="1">
            <a:spLocks noChangeArrowheads="1"/>
          </p:cNvSpPr>
          <p:nvPr/>
        </p:nvSpPr>
        <p:spPr bwMode="auto">
          <a:xfrm>
            <a:off x="4572000" y="2565400"/>
            <a:ext cx="1152525" cy="368300"/>
          </a:xfrm>
          <a:prstGeom prst="rect">
            <a:avLst/>
          </a:prstGeom>
          <a:noFill/>
          <a:ln w="9525">
            <a:noFill/>
            <a:miter lim="800000"/>
            <a:headEnd/>
            <a:tailEnd/>
          </a:ln>
        </p:spPr>
        <p:txBody>
          <a:bodyPr>
            <a:spAutoFit/>
          </a:bodyPr>
          <a:lstStyle/>
          <a:p>
            <a:r>
              <a:rPr lang="es-ES_tradnl">
                <a:latin typeface="Trebuchet MS" pitchFamily="34" charset="0"/>
              </a:rPr>
              <a:t>12th A.C</a:t>
            </a:r>
          </a:p>
        </p:txBody>
      </p:sp>
      <p:sp>
        <p:nvSpPr>
          <p:cNvPr id="16398" name="28 CuadroTexto"/>
          <p:cNvSpPr txBox="1">
            <a:spLocks noChangeArrowheads="1"/>
          </p:cNvSpPr>
          <p:nvPr/>
        </p:nvSpPr>
        <p:spPr bwMode="auto">
          <a:xfrm>
            <a:off x="7092950" y="2565400"/>
            <a:ext cx="1150938" cy="368300"/>
          </a:xfrm>
          <a:prstGeom prst="rect">
            <a:avLst/>
          </a:prstGeom>
          <a:noFill/>
          <a:ln w="9525">
            <a:noFill/>
            <a:miter lim="800000"/>
            <a:headEnd/>
            <a:tailEnd/>
          </a:ln>
        </p:spPr>
        <p:txBody>
          <a:bodyPr>
            <a:spAutoFit/>
          </a:bodyPr>
          <a:lstStyle/>
          <a:p>
            <a:r>
              <a:rPr lang="es-ES_tradnl">
                <a:latin typeface="Trebuchet MS" pitchFamily="34" charset="0"/>
              </a:rPr>
              <a:t>19th A.C</a:t>
            </a:r>
          </a:p>
        </p:txBody>
      </p:sp>
      <p:sp>
        <p:nvSpPr>
          <p:cNvPr id="16399" name="29 CuadroTexto"/>
          <p:cNvSpPr txBox="1">
            <a:spLocks noChangeArrowheads="1"/>
          </p:cNvSpPr>
          <p:nvPr/>
        </p:nvSpPr>
        <p:spPr bwMode="auto">
          <a:xfrm>
            <a:off x="5940425" y="2565400"/>
            <a:ext cx="1152525" cy="368300"/>
          </a:xfrm>
          <a:prstGeom prst="rect">
            <a:avLst/>
          </a:prstGeom>
          <a:noFill/>
          <a:ln w="9525">
            <a:noFill/>
            <a:miter lim="800000"/>
            <a:headEnd/>
            <a:tailEnd/>
          </a:ln>
        </p:spPr>
        <p:txBody>
          <a:bodyPr>
            <a:spAutoFit/>
          </a:bodyPr>
          <a:lstStyle/>
          <a:p>
            <a:r>
              <a:rPr lang="es-ES_tradnl">
                <a:latin typeface="Trebuchet MS" pitchFamily="34" charset="0"/>
              </a:rPr>
              <a:t>17th A.C</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691680" y="557808"/>
            <a:ext cx="6512511" cy="1143000"/>
          </a:xfrm>
        </p:spPr>
        <p:txBody>
          <a:bodyPr/>
          <a:lstStyle/>
          <a:p>
            <a:pPr marL="320040" indent="-320040" fontAlgn="auto">
              <a:spcAft>
                <a:spcPts val="0"/>
              </a:spcAft>
              <a:buClr>
                <a:schemeClr val="accent6">
                  <a:lumMod val="75000"/>
                </a:schemeClr>
              </a:buClr>
              <a:defRPr/>
            </a:pPr>
            <a:r>
              <a:rPr lang="es-ES_tradnl" dirty="0" err="1" smtClean="0"/>
              <a:t>History</a:t>
            </a:r>
            <a:r>
              <a:rPr lang="es-ES_tradnl" dirty="0" smtClean="0"/>
              <a:t> of </a:t>
            </a:r>
            <a:r>
              <a:rPr lang="es-ES_tradnl" dirty="0" err="1" smtClean="0"/>
              <a:t>glass</a:t>
            </a:r>
            <a:endParaRPr lang="es-ES_tradnl" dirty="0"/>
          </a:p>
        </p:txBody>
      </p:sp>
      <p:cxnSp>
        <p:nvCxnSpPr>
          <p:cNvPr id="5" name="4 Conector recto de flecha"/>
          <p:cNvCxnSpPr/>
          <p:nvPr/>
        </p:nvCxnSpPr>
        <p:spPr>
          <a:xfrm>
            <a:off x="468313" y="3097213"/>
            <a:ext cx="7920037" cy="36512"/>
          </a:xfrm>
          <a:prstGeom prst="straightConnector1">
            <a:avLst/>
          </a:prstGeom>
          <a:ln w="22225">
            <a:headEnd type="arrow"/>
            <a:tailEnd type="arrow"/>
          </a:ln>
        </p:spPr>
        <p:style>
          <a:lnRef idx="1">
            <a:schemeClr val="accent1"/>
          </a:lnRef>
          <a:fillRef idx="0">
            <a:schemeClr val="accent1"/>
          </a:fillRef>
          <a:effectRef idx="0">
            <a:schemeClr val="accent1"/>
          </a:effectRef>
          <a:fontRef idx="minor">
            <a:schemeClr val="tx1"/>
          </a:fontRef>
        </p:style>
      </p:cxnSp>
      <p:sp>
        <p:nvSpPr>
          <p:cNvPr id="17411" name="2 Marcador de contenido"/>
          <p:cNvSpPr txBox="1">
            <a:spLocks/>
          </p:cNvSpPr>
          <p:nvPr/>
        </p:nvSpPr>
        <p:spPr bwMode="auto">
          <a:xfrm>
            <a:off x="1116013" y="1898650"/>
            <a:ext cx="2303462" cy="666750"/>
          </a:xfrm>
          <a:prstGeom prst="rect">
            <a:avLst/>
          </a:prstGeom>
          <a:noFill/>
          <a:ln w="9525">
            <a:noFill/>
            <a:miter lim="800000"/>
            <a:headEnd/>
            <a:tailEnd/>
          </a:ln>
        </p:spPr>
        <p:txBody>
          <a:bodyPr/>
          <a:lstStyle/>
          <a:p>
            <a:pPr marL="228600" indent="-182563">
              <a:spcBef>
                <a:spcPct val="20000"/>
              </a:spcBef>
              <a:spcAft>
                <a:spcPts val="300"/>
              </a:spcAft>
              <a:buClr>
                <a:srgbClr val="C3260C"/>
              </a:buClr>
              <a:buSzPct val="130000"/>
              <a:buFont typeface="Georgia" pitchFamily="18" charset="0"/>
              <a:buChar char="*"/>
            </a:pPr>
            <a:r>
              <a:rPr lang="es-ES_tradnl" sz="2200">
                <a:solidFill>
                  <a:srgbClr val="404040"/>
                </a:solidFill>
                <a:latin typeface="Trebuchet MS" pitchFamily="34" charset="0"/>
              </a:rPr>
              <a:t>Timeline</a:t>
            </a:r>
          </a:p>
        </p:txBody>
      </p:sp>
      <p:cxnSp>
        <p:nvCxnSpPr>
          <p:cNvPr id="7" name="6 Conector recto"/>
          <p:cNvCxnSpPr/>
          <p:nvPr/>
        </p:nvCxnSpPr>
        <p:spPr>
          <a:xfrm flipV="1">
            <a:off x="1258888" y="2997200"/>
            <a:ext cx="0" cy="64770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V="1">
            <a:off x="2195513"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flipV="1">
            <a:off x="5076825"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flipV="1">
            <a:off x="7596188"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flipV="1">
            <a:off x="6516688"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flipV="1">
            <a:off x="3563938"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7418" name="12 CuadroTexto"/>
          <p:cNvSpPr txBox="1">
            <a:spLocks noChangeArrowheads="1"/>
          </p:cNvSpPr>
          <p:nvPr/>
        </p:nvSpPr>
        <p:spPr bwMode="auto">
          <a:xfrm>
            <a:off x="684213" y="2555875"/>
            <a:ext cx="1150937" cy="368300"/>
          </a:xfrm>
          <a:prstGeom prst="rect">
            <a:avLst/>
          </a:prstGeom>
          <a:noFill/>
          <a:ln w="9525">
            <a:noFill/>
            <a:miter lim="800000"/>
            <a:headEnd/>
            <a:tailEnd/>
          </a:ln>
        </p:spPr>
        <p:txBody>
          <a:bodyPr>
            <a:spAutoFit/>
          </a:bodyPr>
          <a:lstStyle/>
          <a:p>
            <a:r>
              <a:rPr lang="es-ES_tradnl">
                <a:latin typeface="Trebuchet MS" pitchFamily="34" charset="0"/>
              </a:rPr>
              <a:t>2400 B.C</a:t>
            </a:r>
          </a:p>
        </p:txBody>
      </p:sp>
      <p:sp>
        <p:nvSpPr>
          <p:cNvPr id="17419" name="13 CuadroTexto"/>
          <p:cNvSpPr txBox="1">
            <a:spLocks noChangeArrowheads="1"/>
          </p:cNvSpPr>
          <p:nvPr/>
        </p:nvSpPr>
        <p:spPr bwMode="auto">
          <a:xfrm>
            <a:off x="1763713" y="2565400"/>
            <a:ext cx="1152525" cy="368300"/>
          </a:xfrm>
          <a:prstGeom prst="rect">
            <a:avLst/>
          </a:prstGeom>
          <a:noFill/>
          <a:ln w="9525">
            <a:noFill/>
            <a:miter lim="800000"/>
            <a:headEnd/>
            <a:tailEnd/>
          </a:ln>
        </p:spPr>
        <p:txBody>
          <a:bodyPr>
            <a:spAutoFit/>
          </a:bodyPr>
          <a:lstStyle/>
          <a:p>
            <a:r>
              <a:rPr lang="es-ES_tradnl">
                <a:latin typeface="Trebuchet MS" pitchFamily="34" charset="0"/>
              </a:rPr>
              <a:t>2500 B.C</a:t>
            </a:r>
          </a:p>
        </p:txBody>
      </p:sp>
      <p:sp>
        <p:nvSpPr>
          <p:cNvPr id="17420" name="14 CuadroTexto"/>
          <p:cNvSpPr txBox="1">
            <a:spLocks noChangeArrowheads="1"/>
          </p:cNvSpPr>
          <p:nvPr/>
        </p:nvSpPr>
        <p:spPr bwMode="auto">
          <a:xfrm>
            <a:off x="3419475" y="2555875"/>
            <a:ext cx="1152525" cy="368300"/>
          </a:xfrm>
          <a:prstGeom prst="rect">
            <a:avLst/>
          </a:prstGeom>
          <a:noFill/>
          <a:ln w="9525">
            <a:noFill/>
            <a:miter lim="800000"/>
            <a:headEnd/>
            <a:tailEnd/>
          </a:ln>
        </p:spPr>
        <p:txBody>
          <a:bodyPr>
            <a:spAutoFit/>
          </a:bodyPr>
          <a:lstStyle/>
          <a:p>
            <a:r>
              <a:rPr lang="es-ES_tradnl">
                <a:latin typeface="Trebuchet MS" pitchFamily="34" charset="0"/>
              </a:rPr>
              <a:t>0</a:t>
            </a:r>
          </a:p>
        </p:txBody>
      </p:sp>
      <p:sp>
        <p:nvSpPr>
          <p:cNvPr id="17421" name="15 CuadroTexto"/>
          <p:cNvSpPr txBox="1">
            <a:spLocks noChangeArrowheads="1"/>
          </p:cNvSpPr>
          <p:nvPr/>
        </p:nvSpPr>
        <p:spPr bwMode="auto">
          <a:xfrm>
            <a:off x="4572000" y="2565400"/>
            <a:ext cx="1152525" cy="368300"/>
          </a:xfrm>
          <a:prstGeom prst="rect">
            <a:avLst/>
          </a:prstGeom>
          <a:noFill/>
          <a:ln w="9525">
            <a:noFill/>
            <a:miter lim="800000"/>
            <a:headEnd/>
            <a:tailEnd/>
          </a:ln>
        </p:spPr>
        <p:txBody>
          <a:bodyPr>
            <a:spAutoFit/>
          </a:bodyPr>
          <a:lstStyle/>
          <a:p>
            <a:r>
              <a:rPr lang="es-ES_tradnl">
                <a:latin typeface="Trebuchet MS" pitchFamily="34" charset="0"/>
              </a:rPr>
              <a:t>12th A.C</a:t>
            </a:r>
          </a:p>
        </p:txBody>
      </p:sp>
      <p:sp>
        <p:nvSpPr>
          <p:cNvPr id="17422" name="16 CuadroTexto"/>
          <p:cNvSpPr txBox="1">
            <a:spLocks noChangeArrowheads="1"/>
          </p:cNvSpPr>
          <p:nvPr/>
        </p:nvSpPr>
        <p:spPr bwMode="auto">
          <a:xfrm>
            <a:off x="7092950" y="2565400"/>
            <a:ext cx="1150938" cy="368300"/>
          </a:xfrm>
          <a:prstGeom prst="rect">
            <a:avLst/>
          </a:prstGeom>
          <a:noFill/>
          <a:ln w="9525">
            <a:noFill/>
            <a:miter lim="800000"/>
            <a:headEnd/>
            <a:tailEnd/>
          </a:ln>
        </p:spPr>
        <p:txBody>
          <a:bodyPr>
            <a:spAutoFit/>
          </a:bodyPr>
          <a:lstStyle/>
          <a:p>
            <a:r>
              <a:rPr lang="es-ES_tradnl">
                <a:latin typeface="Trebuchet MS" pitchFamily="34" charset="0"/>
              </a:rPr>
              <a:t>19th A.C</a:t>
            </a:r>
          </a:p>
        </p:txBody>
      </p:sp>
      <p:sp>
        <p:nvSpPr>
          <p:cNvPr id="17423" name="17 CuadroTexto"/>
          <p:cNvSpPr txBox="1">
            <a:spLocks noChangeArrowheads="1"/>
          </p:cNvSpPr>
          <p:nvPr/>
        </p:nvSpPr>
        <p:spPr bwMode="auto">
          <a:xfrm>
            <a:off x="5940425" y="2565400"/>
            <a:ext cx="1152525" cy="368300"/>
          </a:xfrm>
          <a:prstGeom prst="rect">
            <a:avLst/>
          </a:prstGeom>
          <a:noFill/>
          <a:ln w="9525">
            <a:noFill/>
            <a:miter lim="800000"/>
            <a:headEnd/>
            <a:tailEnd/>
          </a:ln>
        </p:spPr>
        <p:txBody>
          <a:bodyPr>
            <a:spAutoFit/>
          </a:bodyPr>
          <a:lstStyle/>
          <a:p>
            <a:r>
              <a:rPr lang="es-ES_tradnl">
                <a:latin typeface="Trebuchet MS" pitchFamily="34" charset="0"/>
              </a:rPr>
              <a:t>17th A.C</a:t>
            </a:r>
          </a:p>
        </p:txBody>
      </p:sp>
      <p:sp>
        <p:nvSpPr>
          <p:cNvPr id="17424" name="20 CuadroTexto"/>
          <p:cNvSpPr txBox="1">
            <a:spLocks noChangeArrowheads="1"/>
          </p:cNvSpPr>
          <p:nvPr/>
        </p:nvSpPr>
        <p:spPr bwMode="auto">
          <a:xfrm>
            <a:off x="107950" y="3813175"/>
            <a:ext cx="2303463" cy="1754188"/>
          </a:xfrm>
          <a:prstGeom prst="rect">
            <a:avLst/>
          </a:prstGeom>
          <a:noFill/>
          <a:ln w="9525">
            <a:noFill/>
            <a:miter lim="800000"/>
            <a:headEnd/>
            <a:tailEnd/>
          </a:ln>
        </p:spPr>
        <p:txBody>
          <a:bodyPr>
            <a:spAutoFit/>
          </a:bodyPr>
          <a:lstStyle/>
          <a:p>
            <a:pPr algn="ctr"/>
            <a:r>
              <a:rPr lang="es-ES_tradnl">
                <a:latin typeface="Trebuchet MS" pitchFamily="34" charset="0"/>
              </a:rPr>
              <a:t>Mesopotamia</a:t>
            </a:r>
          </a:p>
          <a:p>
            <a:pPr algn="ctr"/>
            <a:endParaRPr lang="es-ES_tradnl">
              <a:latin typeface="Trebuchet MS" pitchFamily="34" charset="0"/>
            </a:endParaRPr>
          </a:p>
          <a:p>
            <a:pPr algn="ctr"/>
            <a:endParaRPr lang="es-ES_tradnl">
              <a:latin typeface="Trebuchet MS" pitchFamily="34" charset="0"/>
            </a:endParaRPr>
          </a:p>
          <a:p>
            <a:pPr algn="ctr"/>
            <a:r>
              <a:rPr lang="es-ES_tradnl">
                <a:latin typeface="Trebuchet MS" pitchFamily="34" charset="0"/>
              </a:rPr>
              <a:t>Manufacture of glass vessels</a:t>
            </a:r>
          </a:p>
          <a:p>
            <a:pPr algn="ctr"/>
            <a:endParaRPr lang="es-ES_tradnl">
              <a:latin typeface="Trebuchet MS" pitchFamily="34" charset="0"/>
            </a:endParaRPr>
          </a:p>
        </p:txBody>
      </p:sp>
      <p:cxnSp>
        <p:nvCxnSpPr>
          <p:cNvPr id="27" name="26 Conector recto"/>
          <p:cNvCxnSpPr/>
          <p:nvPr/>
        </p:nvCxnSpPr>
        <p:spPr>
          <a:xfrm flipV="1">
            <a:off x="1258888" y="4221163"/>
            <a:ext cx="0" cy="431800"/>
          </a:xfrm>
          <a:prstGeom prst="line">
            <a:avLst/>
          </a:prstGeom>
          <a:ln w="22225"/>
        </p:spPr>
        <p:style>
          <a:lnRef idx="1">
            <a:schemeClr val="accent1"/>
          </a:lnRef>
          <a:fillRef idx="0">
            <a:schemeClr val="accent1"/>
          </a:fillRef>
          <a:effectRef idx="0">
            <a:schemeClr val="accent1"/>
          </a:effectRef>
          <a:fontRef idx="minor">
            <a:schemeClr val="tx1"/>
          </a:fontRef>
        </p:style>
      </p:cxnSp>
      <p:pic>
        <p:nvPicPr>
          <p:cNvPr id="17426" name="Picture 2" descr="C:\Users\Sony\Desktop\akeldama-glass-vessels.jpg"/>
          <p:cNvPicPr>
            <a:picLocks noChangeAspect="1" noChangeArrowheads="1"/>
          </p:cNvPicPr>
          <p:nvPr/>
        </p:nvPicPr>
        <p:blipFill>
          <a:blip r:embed="rId2"/>
          <a:srcRect/>
          <a:stretch>
            <a:fillRect/>
          </a:stretch>
        </p:blipFill>
        <p:spPr bwMode="auto">
          <a:xfrm>
            <a:off x="2700338" y="4005263"/>
            <a:ext cx="2576512" cy="2038350"/>
          </a:xfrm>
          <a:prstGeom prst="rect">
            <a:avLst/>
          </a:prstGeom>
          <a:noFill/>
          <a:ln w="9525">
            <a:noFill/>
            <a:miter lim="800000"/>
            <a:headEnd/>
            <a:tailEnd/>
          </a:ln>
        </p:spPr>
      </p:pic>
      <p:sp>
        <p:nvSpPr>
          <p:cNvPr id="17427" name="28 CuadroTexto"/>
          <p:cNvSpPr txBox="1">
            <a:spLocks noChangeArrowheads="1"/>
          </p:cNvSpPr>
          <p:nvPr/>
        </p:nvSpPr>
        <p:spPr bwMode="auto">
          <a:xfrm>
            <a:off x="5508625" y="4256088"/>
            <a:ext cx="2519363" cy="1476375"/>
          </a:xfrm>
          <a:prstGeom prst="rect">
            <a:avLst/>
          </a:prstGeom>
          <a:noFill/>
          <a:ln w="9525">
            <a:noFill/>
            <a:miter lim="800000"/>
            <a:headEnd/>
            <a:tailEnd/>
          </a:ln>
        </p:spPr>
        <p:txBody>
          <a:bodyPr>
            <a:spAutoFit/>
          </a:bodyPr>
          <a:lstStyle/>
          <a:p>
            <a:r>
              <a:rPr lang="en-US">
                <a:latin typeface="Trebuchet MS" pitchFamily="34" charset="0"/>
              </a:rPr>
              <a:t>It is believed that glass was accidently discovered by potters experimenting with glazes for pottery.</a:t>
            </a:r>
            <a:endParaRPr lang="es-ES_tradnl">
              <a:latin typeface="Trebuchet MS"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691680" y="557808"/>
            <a:ext cx="6512511" cy="1143000"/>
          </a:xfrm>
        </p:spPr>
        <p:txBody>
          <a:bodyPr/>
          <a:lstStyle/>
          <a:p>
            <a:pPr marL="320040" indent="-320040" fontAlgn="auto">
              <a:spcAft>
                <a:spcPts val="0"/>
              </a:spcAft>
              <a:buClr>
                <a:schemeClr val="accent6">
                  <a:lumMod val="75000"/>
                </a:schemeClr>
              </a:buClr>
              <a:defRPr/>
            </a:pPr>
            <a:r>
              <a:rPr lang="es-ES_tradnl" dirty="0" err="1" smtClean="0"/>
              <a:t>History</a:t>
            </a:r>
            <a:r>
              <a:rPr lang="es-ES_tradnl" dirty="0" smtClean="0"/>
              <a:t> of </a:t>
            </a:r>
            <a:r>
              <a:rPr lang="es-ES_tradnl" dirty="0" err="1" smtClean="0"/>
              <a:t>glass</a:t>
            </a:r>
            <a:endParaRPr lang="es-ES_tradnl" dirty="0"/>
          </a:p>
        </p:txBody>
      </p:sp>
      <p:cxnSp>
        <p:nvCxnSpPr>
          <p:cNvPr id="5" name="4 Conector recto de flecha"/>
          <p:cNvCxnSpPr/>
          <p:nvPr/>
        </p:nvCxnSpPr>
        <p:spPr>
          <a:xfrm>
            <a:off x="468313" y="3097213"/>
            <a:ext cx="7920037" cy="36512"/>
          </a:xfrm>
          <a:prstGeom prst="straightConnector1">
            <a:avLst/>
          </a:prstGeom>
          <a:ln w="22225">
            <a:headEnd type="arrow"/>
            <a:tailEnd type="arrow"/>
          </a:ln>
        </p:spPr>
        <p:style>
          <a:lnRef idx="1">
            <a:schemeClr val="accent1"/>
          </a:lnRef>
          <a:fillRef idx="0">
            <a:schemeClr val="accent1"/>
          </a:fillRef>
          <a:effectRef idx="0">
            <a:schemeClr val="accent1"/>
          </a:effectRef>
          <a:fontRef idx="minor">
            <a:schemeClr val="tx1"/>
          </a:fontRef>
        </p:style>
      </p:cxnSp>
      <p:sp>
        <p:nvSpPr>
          <p:cNvPr id="18435" name="2 Marcador de contenido"/>
          <p:cNvSpPr txBox="1">
            <a:spLocks/>
          </p:cNvSpPr>
          <p:nvPr/>
        </p:nvSpPr>
        <p:spPr bwMode="auto">
          <a:xfrm>
            <a:off x="1116013" y="1898650"/>
            <a:ext cx="2303462" cy="666750"/>
          </a:xfrm>
          <a:prstGeom prst="rect">
            <a:avLst/>
          </a:prstGeom>
          <a:noFill/>
          <a:ln w="9525">
            <a:noFill/>
            <a:miter lim="800000"/>
            <a:headEnd/>
            <a:tailEnd/>
          </a:ln>
        </p:spPr>
        <p:txBody>
          <a:bodyPr/>
          <a:lstStyle/>
          <a:p>
            <a:pPr marL="228600" indent="-182563">
              <a:spcBef>
                <a:spcPct val="20000"/>
              </a:spcBef>
              <a:spcAft>
                <a:spcPts val="300"/>
              </a:spcAft>
              <a:buClr>
                <a:srgbClr val="C3260C"/>
              </a:buClr>
              <a:buSzPct val="130000"/>
              <a:buFont typeface="Georgia" pitchFamily="18" charset="0"/>
              <a:buChar char="*"/>
            </a:pPr>
            <a:r>
              <a:rPr lang="es-ES_tradnl" sz="2200">
                <a:solidFill>
                  <a:srgbClr val="404040"/>
                </a:solidFill>
                <a:latin typeface="Trebuchet MS" pitchFamily="34" charset="0"/>
              </a:rPr>
              <a:t>Timeline</a:t>
            </a:r>
          </a:p>
        </p:txBody>
      </p:sp>
      <p:cxnSp>
        <p:nvCxnSpPr>
          <p:cNvPr id="7" name="6 Conector recto"/>
          <p:cNvCxnSpPr/>
          <p:nvPr/>
        </p:nvCxnSpPr>
        <p:spPr>
          <a:xfrm flipV="1">
            <a:off x="1258888"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V="1">
            <a:off x="2195513" y="2997200"/>
            <a:ext cx="0" cy="64770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flipV="1">
            <a:off x="5076825"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flipV="1">
            <a:off x="7596188"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flipV="1">
            <a:off x="6516688"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flipV="1">
            <a:off x="3563938"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8442" name="12 CuadroTexto"/>
          <p:cNvSpPr txBox="1">
            <a:spLocks noChangeArrowheads="1"/>
          </p:cNvSpPr>
          <p:nvPr/>
        </p:nvSpPr>
        <p:spPr bwMode="auto">
          <a:xfrm>
            <a:off x="684213" y="2555875"/>
            <a:ext cx="1150937" cy="368300"/>
          </a:xfrm>
          <a:prstGeom prst="rect">
            <a:avLst/>
          </a:prstGeom>
          <a:noFill/>
          <a:ln w="9525">
            <a:noFill/>
            <a:miter lim="800000"/>
            <a:headEnd/>
            <a:tailEnd/>
          </a:ln>
        </p:spPr>
        <p:txBody>
          <a:bodyPr>
            <a:spAutoFit/>
          </a:bodyPr>
          <a:lstStyle/>
          <a:p>
            <a:r>
              <a:rPr lang="es-ES_tradnl">
                <a:latin typeface="Trebuchet MS" pitchFamily="34" charset="0"/>
              </a:rPr>
              <a:t>2400 B.C</a:t>
            </a:r>
          </a:p>
        </p:txBody>
      </p:sp>
      <p:sp>
        <p:nvSpPr>
          <p:cNvPr id="18443" name="13 CuadroTexto"/>
          <p:cNvSpPr txBox="1">
            <a:spLocks noChangeArrowheads="1"/>
          </p:cNvSpPr>
          <p:nvPr/>
        </p:nvSpPr>
        <p:spPr bwMode="auto">
          <a:xfrm>
            <a:off x="1763713" y="2565400"/>
            <a:ext cx="1152525" cy="368300"/>
          </a:xfrm>
          <a:prstGeom prst="rect">
            <a:avLst/>
          </a:prstGeom>
          <a:noFill/>
          <a:ln w="9525">
            <a:noFill/>
            <a:miter lim="800000"/>
            <a:headEnd/>
            <a:tailEnd/>
          </a:ln>
        </p:spPr>
        <p:txBody>
          <a:bodyPr>
            <a:spAutoFit/>
          </a:bodyPr>
          <a:lstStyle/>
          <a:p>
            <a:r>
              <a:rPr lang="es-ES_tradnl">
                <a:latin typeface="Trebuchet MS" pitchFamily="34" charset="0"/>
              </a:rPr>
              <a:t>2500 B.C</a:t>
            </a:r>
          </a:p>
        </p:txBody>
      </p:sp>
      <p:sp>
        <p:nvSpPr>
          <p:cNvPr id="18444" name="14 CuadroTexto"/>
          <p:cNvSpPr txBox="1">
            <a:spLocks noChangeArrowheads="1"/>
          </p:cNvSpPr>
          <p:nvPr/>
        </p:nvSpPr>
        <p:spPr bwMode="auto">
          <a:xfrm>
            <a:off x="3419475" y="2555875"/>
            <a:ext cx="1152525" cy="368300"/>
          </a:xfrm>
          <a:prstGeom prst="rect">
            <a:avLst/>
          </a:prstGeom>
          <a:noFill/>
          <a:ln w="9525">
            <a:noFill/>
            <a:miter lim="800000"/>
            <a:headEnd/>
            <a:tailEnd/>
          </a:ln>
        </p:spPr>
        <p:txBody>
          <a:bodyPr>
            <a:spAutoFit/>
          </a:bodyPr>
          <a:lstStyle/>
          <a:p>
            <a:r>
              <a:rPr lang="es-ES_tradnl">
                <a:latin typeface="Trebuchet MS" pitchFamily="34" charset="0"/>
              </a:rPr>
              <a:t>0</a:t>
            </a:r>
          </a:p>
        </p:txBody>
      </p:sp>
      <p:sp>
        <p:nvSpPr>
          <p:cNvPr id="18445" name="15 CuadroTexto"/>
          <p:cNvSpPr txBox="1">
            <a:spLocks noChangeArrowheads="1"/>
          </p:cNvSpPr>
          <p:nvPr/>
        </p:nvSpPr>
        <p:spPr bwMode="auto">
          <a:xfrm>
            <a:off x="4572000" y="2565400"/>
            <a:ext cx="1152525" cy="368300"/>
          </a:xfrm>
          <a:prstGeom prst="rect">
            <a:avLst/>
          </a:prstGeom>
          <a:noFill/>
          <a:ln w="9525">
            <a:noFill/>
            <a:miter lim="800000"/>
            <a:headEnd/>
            <a:tailEnd/>
          </a:ln>
        </p:spPr>
        <p:txBody>
          <a:bodyPr>
            <a:spAutoFit/>
          </a:bodyPr>
          <a:lstStyle/>
          <a:p>
            <a:r>
              <a:rPr lang="es-ES_tradnl">
                <a:latin typeface="Trebuchet MS" pitchFamily="34" charset="0"/>
              </a:rPr>
              <a:t>12th A.C</a:t>
            </a:r>
          </a:p>
        </p:txBody>
      </p:sp>
      <p:sp>
        <p:nvSpPr>
          <p:cNvPr id="18446" name="16 CuadroTexto"/>
          <p:cNvSpPr txBox="1">
            <a:spLocks noChangeArrowheads="1"/>
          </p:cNvSpPr>
          <p:nvPr/>
        </p:nvSpPr>
        <p:spPr bwMode="auto">
          <a:xfrm>
            <a:off x="7092950" y="2565400"/>
            <a:ext cx="1150938" cy="368300"/>
          </a:xfrm>
          <a:prstGeom prst="rect">
            <a:avLst/>
          </a:prstGeom>
          <a:noFill/>
          <a:ln w="9525">
            <a:noFill/>
            <a:miter lim="800000"/>
            <a:headEnd/>
            <a:tailEnd/>
          </a:ln>
        </p:spPr>
        <p:txBody>
          <a:bodyPr>
            <a:spAutoFit/>
          </a:bodyPr>
          <a:lstStyle/>
          <a:p>
            <a:r>
              <a:rPr lang="es-ES_tradnl">
                <a:latin typeface="Trebuchet MS" pitchFamily="34" charset="0"/>
              </a:rPr>
              <a:t>19th A.C</a:t>
            </a:r>
          </a:p>
        </p:txBody>
      </p:sp>
      <p:sp>
        <p:nvSpPr>
          <p:cNvPr id="18447" name="17 CuadroTexto"/>
          <p:cNvSpPr txBox="1">
            <a:spLocks noChangeArrowheads="1"/>
          </p:cNvSpPr>
          <p:nvPr/>
        </p:nvSpPr>
        <p:spPr bwMode="auto">
          <a:xfrm>
            <a:off x="5940425" y="2565400"/>
            <a:ext cx="1152525" cy="368300"/>
          </a:xfrm>
          <a:prstGeom prst="rect">
            <a:avLst/>
          </a:prstGeom>
          <a:noFill/>
          <a:ln w="9525">
            <a:noFill/>
            <a:miter lim="800000"/>
            <a:headEnd/>
            <a:tailEnd/>
          </a:ln>
        </p:spPr>
        <p:txBody>
          <a:bodyPr>
            <a:spAutoFit/>
          </a:bodyPr>
          <a:lstStyle/>
          <a:p>
            <a:r>
              <a:rPr lang="es-ES_tradnl">
                <a:latin typeface="Trebuchet MS" pitchFamily="34" charset="0"/>
              </a:rPr>
              <a:t>17th A.C</a:t>
            </a:r>
          </a:p>
        </p:txBody>
      </p:sp>
      <p:sp>
        <p:nvSpPr>
          <p:cNvPr id="18448" name="18 CuadroTexto"/>
          <p:cNvSpPr txBox="1">
            <a:spLocks noChangeArrowheads="1"/>
          </p:cNvSpPr>
          <p:nvPr/>
        </p:nvSpPr>
        <p:spPr bwMode="auto">
          <a:xfrm>
            <a:off x="1331913" y="3790950"/>
            <a:ext cx="1871662" cy="1200150"/>
          </a:xfrm>
          <a:prstGeom prst="rect">
            <a:avLst/>
          </a:prstGeom>
          <a:noFill/>
          <a:ln w="9525">
            <a:noFill/>
            <a:miter lim="800000"/>
            <a:headEnd/>
            <a:tailEnd/>
          </a:ln>
        </p:spPr>
        <p:txBody>
          <a:bodyPr>
            <a:spAutoFit/>
          </a:bodyPr>
          <a:lstStyle/>
          <a:p>
            <a:pPr algn="ctr"/>
            <a:r>
              <a:rPr lang="es-ES_tradnl">
                <a:latin typeface="Trebuchet MS" pitchFamily="34" charset="0"/>
              </a:rPr>
              <a:t>Egypt</a:t>
            </a:r>
          </a:p>
          <a:p>
            <a:pPr algn="ctr"/>
            <a:endParaRPr lang="es-ES_tradnl">
              <a:latin typeface="Trebuchet MS" pitchFamily="34" charset="0"/>
            </a:endParaRPr>
          </a:p>
          <a:p>
            <a:pPr algn="ctr"/>
            <a:endParaRPr lang="es-ES_tradnl">
              <a:latin typeface="Trebuchet MS" pitchFamily="34" charset="0"/>
            </a:endParaRPr>
          </a:p>
          <a:p>
            <a:pPr algn="ctr"/>
            <a:r>
              <a:rPr lang="es-ES_tradnl">
                <a:latin typeface="Trebuchet MS" pitchFamily="34" charset="0"/>
              </a:rPr>
              <a:t>Glass objects</a:t>
            </a:r>
          </a:p>
        </p:txBody>
      </p:sp>
      <p:cxnSp>
        <p:nvCxnSpPr>
          <p:cNvPr id="26" name="25 Conector recto"/>
          <p:cNvCxnSpPr/>
          <p:nvPr/>
        </p:nvCxnSpPr>
        <p:spPr>
          <a:xfrm flipV="1">
            <a:off x="2195513" y="4149725"/>
            <a:ext cx="0" cy="503238"/>
          </a:xfrm>
          <a:prstGeom prst="line">
            <a:avLst/>
          </a:prstGeom>
          <a:ln w="22225"/>
        </p:spPr>
        <p:style>
          <a:lnRef idx="1">
            <a:schemeClr val="accent1"/>
          </a:lnRef>
          <a:fillRef idx="0">
            <a:schemeClr val="accent1"/>
          </a:fillRef>
          <a:effectRef idx="0">
            <a:schemeClr val="accent1"/>
          </a:effectRef>
          <a:fontRef idx="minor">
            <a:schemeClr val="tx1"/>
          </a:fontRef>
        </p:style>
      </p:cxnSp>
      <p:pic>
        <p:nvPicPr>
          <p:cNvPr id="18450" name="Picture 2" descr="http://supermanlee.com/mg448fall2010/joan/Images/The_Museum_of_Ancient_Glass_Zadar_001_1243423165.jpg"/>
          <p:cNvPicPr>
            <a:picLocks noChangeAspect="1" noChangeArrowheads="1"/>
          </p:cNvPicPr>
          <p:nvPr/>
        </p:nvPicPr>
        <p:blipFill>
          <a:blip r:embed="rId2"/>
          <a:srcRect/>
          <a:stretch>
            <a:fillRect/>
          </a:stretch>
        </p:blipFill>
        <p:spPr bwMode="auto">
          <a:xfrm>
            <a:off x="3203575" y="3924300"/>
            <a:ext cx="2630488" cy="1952625"/>
          </a:xfrm>
          <a:prstGeom prst="rect">
            <a:avLst/>
          </a:prstGeom>
          <a:noFill/>
          <a:ln w="9525">
            <a:noFill/>
            <a:miter lim="800000"/>
            <a:headEnd/>
            <a:tailEnd/>
          </a:ln>
        </p:spPr>
      </p:pic>
      <p:pic>
        <p:nvPicPr>
          <p:cNvPr id="18451" name="Picture 4" descr="http://www.curatedobject.us/.a/6a00e54f9f8f8c88340120a5b2b069970b-320wi"/>
          <p:cNvPicPr>
            <a:picLocks noChangeAspect="1" noChangeArrowheads="1"/>
          </p:cNvPicPr>
          <p:nvPr/>
        </p:nvPicPr>
        <p:blipFill>
          <a:blip r:embed="rId3"/>
          <a:srcRect/>
          <a:stretch>
            <a:fillRect/>
          </a:stretch>
        </p:blipFill>
        <p:spPr bwMode="auto">
          <a:xfrm>
            <a:off x="5916613" y="4583113"/>
            <a:ext cx="1895475" cy="1149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691680" y="557808"/>
            <a:ext cx="6512511" cy="1143000"/>
          </a:xfrm>
        </p:spPr>
        <p:txBody>
          <a:bodyPr/>
          <a:lstStyle/>
          <a:p>
            <a:pPr marL="320040" indent="-320040" fontAlgn="auto">
              <a:spcAft>
                <a:spcPts val="0"/>
              </a:spcAft>
              <a:buClr>
                <a:schemeClr val="accent6">
                  <a:lumMod val="75000"/>
                </a:schemeClr>
              </a:buClr>
              <a:defRPr/>
            </a:pPr>
            <a:r>
              <a:rPr lang="es-ES_tradnl" dirty="0" err="1" smtClean="0"/>
              <a:t>History</a:t>
            </a:r>
            <a:r>
              <a:rPr lang="es-ES_tradnl" dirty="0" smtClean="0"/>
              <a:t> of </a:t>
            </a:r>
            <a:r>
              <a:rPr lang="es-ES_tradnl" dirty="0" err="1" smtClean="0"/>
              <a:t>glass</a:t>
            </a:r>
            <a:endParaRPr lang="es-ES_tradnl" dirty="0"/>
          </a:p>
        </p:txBody>
      </p:sp>
      <p:cxnSp>
        <p:nvCxnSpPr>
          <p:cNvPr id="5" name="4 Conector recto de flecha"/>
          <p:cNvCxnSpPr/>
          <p:nvPr/>
        </p:nvCxnSpPr>
        <p:spPr>
          <a:xfrm>
            <a:off x="468313" y="3097213"/>
            <a:ext cx="7920037" cy="36512"/>
          </a:xfrm>
          <a:prstGeom prst="straightConnector1">
            <a:avLst/>
          </a:prstGeom>
          <a:ln w="22225">
            <a:headEnd type="arrow"/>
            <a:tailEnd type="arrow"/>
          </a:ln>
        </p:spPr>
        <p:style>
          <a:lnRef idx="1">
            <a:schemeClr val="accent1"/>
          </a:lnRef>
          <a:fillRef idx="0">
            <a:schemeClr val="accent1"/>
          </a:fillRef>
          <a:effectRef idx="0">
            <a:schemeClr val="accent1"/>
          </a:effectRef>
          <a:fontRef idx="minor">
            <a:schemeClr val="tx1"/>
          </a:fontRef>
        </p:style>
      </p:cxnSp>
      <p:sp>
        <p:nvSpPr>
          <p:cNvPr id="19459" name="2 Marcador de contenido"/>
          <p:cNvSpPr txBox="1">
            <a:spLocks/>
          </p:cNvSpPr>
          <p:nvPr/>
        </p:nvSpPr>
        <p:spPr bwMode="auto">
          <a:xfrm>
            <a:off x="1116013" y="1898650"/>
            <a:ext cx="2303462" cy="666750"/>
          </a:xfrm>
          <a:prstGeom prst="rect">
            <a:avLst/>
          </a:prstGeom>
          <a:noFill/>
          <a:ln w="9525">
            <a:noFill/>
            <a:miter lim="800000"/>
            <a:headEnd/>
            <a:tailEnd/>
          </a:ln>
        </p:spPr>
        <p:txBody>
          <a:bodyPr/>
          <a:lstStyle/>
          <a:p>
            <a:pPr marL="228600" indent="-182563">
              <a:spcBef>
                <a:spcPct val="20000"/>
              </a:spcBef>
              <a:spcAft>
                <a:spcPts val="300"/>
              </a:spcAft>
              <a:buClr>
                <a:srgbClr val="C3260C"/>
              </a:buClr>
              <a:buSzPct val="130000"/>
              <a:buFont typeface="Georgia" pitchFamily="18" charset="0"/>
              <a:buChar char="*"/>
            </a:pPr>
            <a:r>
              <a:rPr lang="es-ES_tradnl" sz="2200">
                <a:solidFill>
                  <a:srgbClr val="404040"/>
                </a:solidFill>
                <a:latin typeface="Trebuchet MS" pitchFamily="34" charset="0"/>
              </a:rPr>
              <a:t>Timeline</a:t>
            </a:r>
          </a:p>
        </p:txBody>
      </p:sp>
      <p:cxnSp>
        <p:nvCxnSpPr>
          <p:cNvPr id="7" name="6 Conector recto"/>
          <p:cNvCxnSpPr/>
          <p:nvPr/>
        </p:nvCxnSpPr>
        <p:spPr>
          <a:xfrm flipV="1">
            <a:off x="1258888"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V="1">
            <a:off x="2195513"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flipV="1">
            <a:off x="5076825" y="2997200"/>
            <a:ext cx="0" cy="67151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flipV="1">
            <a:off x="7596188"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flipV="1">
            <a:off x="6516688"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flipV="1">
            <a:off x="3563938"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9466" name="12 CuadroTexto"/>
          <p:cNvSpPr txBox="1">
            <a:spLocks noChangeArrowheads="1"/>
          </p:cNvSpPr>
          <p:nvPr/>
        </p:nvSpPr>
        <p:spPr bwMode="auto">
          <a:xfrm>
            <a:off x="684213" y="2555875"/>
            <a:ext cx="1150937" cy="368300"/>
          </a:xfrm>
          <a:prstGeom prst="rect">
            <a:avLst/>
          </a:prstGeom>
          <a:noFill/>
          <a:ln w="9525">
            <a:noFill/>
            <a:miter lim="800000"/>
            <a:headEnd/>
            <a:tailEnd/>
          </a:ln>
        </p:spPr>
        <p:txBody>
          <a:bodyPr>
            <a:spAutoFit/>
          </a:bodyPr>
          <a:lstStyle/>
          <a:p>
            <a:r>
              <a:rPr lang="es-ES_tradnl">
                <a:latin typeface="Trebuchet MS" pitchFamily="34" charset="0"/>
              </a:rPr>
              <a:t>2400 B.C</a:t>
            </a:r>
          </a:p>
        </p:txBody>
      </p:sp>
      <p:sp>
        <p:nvSpPr>
          <p:cNvPr id="19467" name="13 CuadroTexto"/>
          <p:cNvSpPr txBox="1">
            <a:spLocks noChangeArrowheads="1"/>
          </p:cNvSpPr>
          <p:nvPr/>
        </p:nvSpPr>
        <p:spPr bwMode="auto">
          <a:xfrm>
            <a:off x="1763713" y="2565400"/>
            <a:ext cx="1152525" cy="368300"/>
          </a:xfrm>
          <a:prstGeom prst="rect">
            <a:avLst/>
          </a:prstGeom>
          <a:noFill/>
          <a:ln w="9525">
            <a:noFill/>
            <a:miter lim="800000"/>
            <a:headEnd/>
            <a:tailEnd/>
          </a:ln>
        </p:spPr>
        <p:txBody>
          <a:bodyPr>
            <a:spAutoFit/>
          </a:bodyPr>
          <a:lstStyle/>
          <a:p>
            <a:r>
              <a:rPr lang="es-ES_tradnl">
                <a:latin typeface="Trebuchet MS" pitchFamily="34" charset="0"/>
              </a:rPr>
              <a:t>2500 B.C</a:t>
            </a:r>
          </a:p>
        </p:txBody>
      </p:sp>
      <p:sp>
        <p:nvSpPr>
          <p:cNvPr id="19468" name="14 CuadroTexto"/>
          <p:cNvSpPr txBox="1">
            <a:spLocks noChangeArrowheads="1"/>
          </p:cNvSpPr>
          <p:nvPr/>
        </p:nvSpPr>
        <p:spPr bwMode="auto">
          <a:xfrm>
            <a:off x="3419475" y="2555875"/>
            <a:ext cx="1152525" cy="368300"/>
          </a:xfrm>
          <a:prstGeom prst="rect">
            <a:avLst/>
          </a:prstGeom>
          <a:noFill/>
          <a:ln w="9525">
            <a:noFill/>
            <a:miter lim="800000"/>
            <a:headEnd/>
            <a:tailEnd/>
          </a:ln>
        </p:spPr>
        <p:txBody>
          <a:bodyPr>
            <a:spAutoFit/>
          </a:bodyPr>
          <a:lstStyle/>
          <a:p>
            <a:r>
              <a:rPr lang="es-ES_tradnl">
                <a:latin typeface="Trebuchet MS" pitchFamily="34" charset="0"/>
              </a:rPr>
              <a:t>0</a:t>
            </a:r>
          </a:p>
        </p:txBody>
      </p:sp>
      <p:sp>
        <p:nvSpPr>
          <p:cNvPr id="19469" name="15 CuadroTexto"/>
          <p:cNvSpPr txBox="1">
            <a:spLocks noChangeArrowheads="1"/>
          </p:cNvSpPr>
          <p:nvPr/>
        </p:nvSpPr>
        <p:spPr bwMode="auto">
          <a:xfrm>
            <a:off x="4572000" y="2565400"/>
            <a:ext cx="1152525" cy="368300"/>
          </a:xfrm>
          <a:prstGeom prst="rect">
            <a:avLst/>
          </a:prstGeom>
          <a:noFill/>
          <a:ln w="9525">
            <a:noFill/>
            <a:miter lim="800000"/>
            <a:headEnd/>
            <a:tailEnd/>
          </a:ln>
        </p:spPr>
        <p:txBody>
          <a:bodyPr>
            <a:spAutoFit/>
          </a:bodyPr>
          <a:lstStyle/>
          <a:p>
            <a:r>
              <a:rPr lang="es-ES_tradnl">
                <a:latin typeface="Trebuchet MS" pitchFamily="34" charset="0"/>
              </a:rPr>
              <a:t>12th A.C</a:t>
            </a:r>
          </a:p>
        </p:txBody>
      </p:sp>
      <p:sp>
        <p:nvSpPr>
          <p:cNvPr id="19470" name="16 CuadroTexto"/>
          <p:cNvSpPr txBox="1">
            <a:spLocks noChangeArrowheads="1"/>
          </p:cNvSpPr>
          <p:nvPr/>
        </p:nvSpPr>
        <p:spPr bwMode="auto">
          <a:xfrm>
            <a:off x="7092950" y="2565400"/>
            <a:ext cx="1150938" cy="368300"/>
          </a:xfrm>
          <a:prstGeom prst="rect">
            <a:avLst/>
          </a:prstGeom>
          <a:noFill/>
          <a:ln w="9525">
            <a:noFill/>
            <a:miter lim="800000"/>
            <a:headEnd/>
            <a:tailEnd/>
          </a:ln>
        </p:spPr>
        <p:txBody>
          <a:bodyPr>
            <a:spAutoFit/>
          </a:bodyPr>
          <a:lstStyle/>
          <a:p>
            <a:r>
              <a:rPr lang="es-ES_tradnl">
                <a:latin typeface="Trebuchet MS" pitchFamily="34" charset="0"/>
              </a:rPr>
              <a:t>19th A.C</a:t>
            </a:r>
          </a:p>
        </p:txBody>
      </p:sp>
      <p:sp>
        <p:nvSpPr>
          <p:cNvPr id="19471" name="17 CuadroTexto"/>
          <p:cNvSpPr txBox="1">
            <a:spLocks noChangeArrowheads="1"/>
          </p:cNvSpPr>
          <p:nvPr/>
        </p:nvSpPr>
        <p:spPr bwMode="auto">
          <a:xfrm>
            <a:off x="5940425" y="2565400"/>
            <a:ext cx="1152525" cy="368300"/>
          </a:xfrm>
          <a:prstGeom prst="rect">
            <a:avLst/>
          </a:prstGeom>
          <a:noFill/>
          <a:ln w="9525">
            <a:noFill/>
            <a:miter lim="800000"/>
            <a:headEnd/>
            <a:tailEnd/>
          </a:ln>
        </p:spPr>
        <p:txBody>
          <a:bodyPr>
            <a:spAutoFit/>
          </a:bodyPr>
          <a:lstStyle/>
          <a:p>
            <a:r>
              <a:rPr lang="es-ES_tradnl">
                <a:latin typeface="Trebuchet MS" pitchFamily="34" charset="0"/>
              </a:rPr>
              <a:t>17th A.C</a:t>
            </a:r>
          </a:p>
        </p:txBody>
      </p:sp>
      <p:sp>
        <p:nvSpPr>
          <p:cNvPr id="19472" name="19 CuadroTexto"/>
          <p:cNvSpPr txBox="1">
            <a:spLocks noChangeArrowheads="1"/>
          </p:cNvSpPr>
          <p:nvPr/>
        </p:nvSpPr>
        <p:spPr bwMode="auto">
          <a:xfrm>
            <a:off x="4067175" y="3668713"/>
            <a:ext cx="2017713" cy="2032000"/>
          </a:xfrm>
          <a:prstGeom prst="rect">
            <a:avLst/>
          </a:prstGeom>
          <a:noFill/>
          <a:ln w="9525">
            <a:noFill/>
            <a:miter lim="800000"/>
            <a:headEnd/>
            <a:tailEnd/>
          </a:ln>
        </p:spPr>
        <p:txBody>
          <a:bodyPr>
            <a:spAutoFit/>
          </a:bodyPr>
          <a:lstStyle/>
          <a:p>
            <a:pPr algn="ctr"/>
            <a:r>
              <a:rPr lang="es-ES_tradnl">
                <a:latin typeface="Trebuchet MS" pitchFamily="34" charset="0"/>
              </a:rPr>
              <a:t>Rome</a:t>
            </a:r>
          </a:p>
          <a:p>
            <a:pPr algn="ctr"/>
            <a:endParaRPr lang="es-ES_tradnl">
              <a:latin typeface="Trebuchet MS" pitchFamily="34" charset="0"/>
            </a:endParaRPr>
          </a:p>
          <a:p>
            <a:pPr algn="ctr"/>
            <a:endParaRPr lang="es-ES_tradnl">
              <a:latin typeface="Trebuchet MS" pitchFamily="34" charset="0"/>
            </a:endParaRPr>
          </a:p>
          <a:p>
            <a:pPr algn="ctr"/>
            <a:r>
              <a:rPr lang="es-ES_tradnl">
                <a:latin typeface="Trebuchet MS" pitchFamily="34" charset="0"/>
              </a:rPr>
              <a:t>Lack of transparency led to </a:t>
            </a:r>
            <a:r>
              <a:rPr lang="es-ES_tradnl" u="sng">
                <a:latin typeface="Trebuchet MS" pitchFamily="34" charset="0"/>
              </a:rPr>
              <a:t>stained glass</a:t>
            </a:r>
          </a:p>
          <a:p>
            <a:pPr algn="ctr"/>
            <a:endParaRPr lang="es-ES_tradnl">
              <a:latin typeface="Trebuchet MS" pitchFamily="34" charset="0"/>
            </a:endParaRPr>
          </a:p>
        </p:txBody>
      </p:sp>
      <p:cxnSp>
        <p:nvCxnSpPr>
          <p:cNvPr id="28" name="27 Conector recto"/>
          <p:cNvCxnSpPr/>
          <p:nvPr/>
        </p:nvCxnSpPr>
        <p:spPr>
          <a:xfrm flipV="1">
            <a:off x="5076825" y="4005263"/>
            <a:ext cx="0" cy="541337"/>
          </a:xfrm>
          <a:prstGeom prst="line">
            <a:avLst/>
          </a:prstGeom>
          <a:ln w="22225"/>
        </p:spPr>
        <p:style>
          <a:lnRef idx="1">
            <a:schemeClr val="accent1"/>
          </a:lnRef>
          <a:fillRef idx="0">
            <a:schemeClr val="accent1"/>
          </a:fillRef>
          <a:effectRef idx="0">
            <a:schemeClr val="accent1"/>
          </a:effectRef>
          <a:fontRef idx="minor">
            <a:schemeClr val="tx1"/>
          </a:fontRef>
        </p:style>
      </p:cxnSp>
      <p:pic>
        <p:nvPicPr>
          <p:cNvPr id="19474" name="Picture 2" descr="http://www.stainedglassphotography.com/Stained_Glass_Lanercost_StLuke.jpg"/>
          <p:cNvPicPr>
            <a:picLocks noChangeAspect="1" noChangeArrowheads="1"/>
          </p:cNvPicPr>
          <p:nvPr/>
        </p:nvPicPr>
        <p:blipFill>
          <a:blip r:embed="rId2"/>
          <a:srcRect/>
          <a:stretch>
            <a:fillRect/>
          </a:stretch>
        </p:blipFill>
        <p:spPr bwMode="auto">
          <a:xfrm>
            <a:off x="2195513" y="3500438"/>
            <a:ext cx="1735137" cy="2784475"/>
          </a:xfrm>
          <a:prstGeom prst="rect">
            <a:avLst/>
          </a:prstGeom>
          <a:noFill/>
          <a:ln w="9525">
            <a:noFill/>
            <a:miter lim="800000"/>
            <a:headEnd/>
            <a:tailEnd/>
          </a:ln>
        </p:spPr>
      </p:pic>
      <p:cxnSp>
        <p:nvCxnSpPr>
          <p:cNvPr id="31" name="30 Conector curvado"/>
          <p:cNvCxnSpPr/>
          <p:nvPr/>
        </p:nvCxnSpPr>
        <p:spPr>
          <a:xfrm rot="10800000" flipV="1">
            <a:off x="4067175" y="5445125"/>
            <a:ext cx="1081088" cy="431800"/>
          </a:xfrm>
          <a:prstGeom prst="curvedConnector3">
            <a:avLst>
              <a:gd name="adj1" fmla="val -1823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476" name="6146 CuadroTexto"/>
          <p:cNvSpPr txBox="1">
            <a:spLocks noChangeArrowheads="1"/>
          </p:cNvSpPr>
          <p:nvPr/>
        </p:nvSpPr>
        <p:spPr bwMode="auto">
          <a:xfrm>
            <a:off x="6516688" y="4508500"/>
            <a:ext cx="2303462" cy="1201738"/>
          </a:xfrm>
          <a:prstGeom prst="rect">
            <a:avLst/>
          </a:prstGeom>
          <a:noFill/>
          <a:ln w="9525">
            <a:noFill/>
            <a:miter lim="800000"/>
            <a:headEnd/>
            <a:tailEnd/>
          </a:ln>
        </p:spPr>
        <p:txBody>
          <a:bodyPr>
            <a:spAutoFit/>
          </a:bodyPr>
          <a:lstStyle/>
          <a:p>
            <a:pPr algn="ctr"/>
            <a:r>
              <a:rPr lang="en-US">
                <a:latin typeface="Trebuchet MS" pitchFamily="34" charset="0"/>
              </a:rPr>
              <a:t>They discovered “colorless” glass by adding manganese oxide.</a:t>
            </a:r>
            <a:endParaRPr lang="es-ES_tradnl">
              <a:latin typeface="Trebuchet MS" pitchFamily="34" charset="0"/>
            </a:endParaRPr>
          </a:p>
        </p:txBody>
      </p:sp>
      <p:cxnSp>
        <p:nvCxnSpPr>
          <p:cNvPr id="6149" name="6148 Conector recto"/>
          <p:cNvCxnSpPr/>
          <p:nvPr/>
        </p:nvCxnSpPr>
        <p:spPr>
          <a:xfrm>
            <a:off x="5508625" y="3860800"/>
            <a:ext cx="2087563"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38" name="37 Conector recto"/>
          <p:cNvCxnSpPr/>
          <p:nvPr/>
        </p:nvCxnSpPr>
        <p:spPr>
          <a:xfrm flipV="1">
            <a:off x="7596188" y="3860800"/>
            <a:ext cx="0" cy="600075"/>
          </a:xfrm>
          <a:prstGeom prst="line">
            <a:avLst/>
          </a:prstGeom>
          <a:ln w="22225"/>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691680" y="557808"/>
            <a:ext cx="6512511" cy="1143000"/>
          </a:xfrm>
        </p:spPr>
        <p:txBody>
          <a:bodyPr/>
          <a:lstStyle/>
          <a:p>
            <a:pPr marL="320040" indent="-320040" fontAlgn="auto">
              <a:spcAft>
                <a:spcPts val="0"/>
              </a:spcAft>
              <a:buClr>
                <a:schemeClr val="accent6">
                  <a:lumMod val="75000"/>
                </a:schemeClr>
              </a:buClr>
              <a:defRPr/>
            </a:pPr>
            <a:r>
              <a:rPr lang="es-ES_tradnl" dirty="0" err="1" smtClean="0"/>
              <a:t>History</a:t>
            </a:r>
            <a:r>
              <a:rPr lang="es-ES_tradnl" dirty="0" smtClean="0"/>
              <a:t> of </a:t>
            </a:r>
            <a:r>
              <a:rPr lang="es-ES_tradnl" dirty="0" err="1" smtClean="0"/>
              <a:t>glass</a:t>
            </a:r>
            <a:endParaRPr lang="es-ES_tradnl" dirty="0"/>
          </a:p>
        </p:txBody>
      </p:sp>
      <p:cxnSp>
        <p:nvCxnSpPr>
          <p:cNvPr id="5" name="4 Conector recto de flecha"/>
          <p:cNvCxnSpPr/>
          <p:nvPr/>
        </p:nvCxnSpPr>
        <p:spPr>
          <a:xfrm>
            <a:off x="468313" y="3097213"/>
            <a:ext cx="7920037" cy="36512"/>
          </a:xfrm>
          <a:prstGeom prst="straightConnector1">
            <a:avLst/>
          </a:prstGeom>
          <a:ln w="22225">
            <a:headEnd type="arrow"/>
            <a:tailEnd type="arrow"/>
          </a:ln>
        </p:spPr>
        <p:style>
          <a:lnRef idx="1">
            <a:schemeClr val="accent1"/>
          </a:lnRef>
          <a:fillRef idx="0">
            <a:schemeClr val="accent1"/>
          </a:fillRef>
          <a:effectRef idx="0">
            <a:schemeClr val="accent1"/>
          </a:effectRef>
          <a:fontRef idx="minor">
            <a:schemeClr val="tx1"/>
          </a:fontRef>
        </p:style>
      </p:cxnSp>
      <p:sp>
        <p:nvSpPr>
          <p:cNvPr id="20483" name="2 Marcador de contenido"/>
          <p:cNvSpPr txBox="1">
            <a:spLocks/>
          </p:cNvSpPr>
          <p:nvPr/>
        </p:nvSpPr>
        <p:spPr bwMode="auto">
          <a:xfrm>
            <a:off x="1116013" y="1898650"/>
            <a:ext cx="2303462" cy="666750"/>
          </a:xfrm>
          <a:prstGeom prst="rect">
            <a:avLst/>
          </a:prstGeom>
          <a:noFill/>
          <a:ln w="9525">
            <a:noFill/>
            <a:miter lim="800000"/>
            <a:headEnd/>
            <a:tailEnd/>
          </a:ln>
        </p:spPr>
        <p:txBody>
          <a:bodyPr/>
          <a:lstStyle/>
          <a:p>
            <a:pPr marL="228600" indent="-182563">
              <a:spcBef>
                <a:spcPct val="20000"/>
              </a:spcBef>
              <a:spcAft>
                <a:spcPts val="300"/>
              </a:spcAft>
              <a:buClr>
                <a:srgbClr val="C3260C"/>
              </a:buClr>
              <a:buSzPct val="130000"/>
              <a:buFont typeface="Georgia" pitchFamily="18" charset="0"/>
              <a:buChar char="*"/>
            </a:pPr>
            <a:r>
              <a:rPr lang="es-ES_tradnl" sz="2200">
                <a:solidFill>
                  <a:srgbClr val="404040"/>
                </a:solidFill>
                <a:latin typeface="Trebuchet MS" pitchFamily="34" charset="0"/>
              </a:rPr>
              <a:t>Timeline</a:t>
            </a:r>
          </a:p>
        </p:txBody>
      </p:sp>
      <p:cxnSp>
        <p:nvCxnSpPr>
          <p:cNvPr id="7" name="6 Conector recto"/>
          <p:cNvCxnSpPr/>
          <p:nvPr/>
        </p:nvCxnSpPr>
        <p:spPr>
          <a:xfrm flipV="1">
            <a:off x="1258888"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V="1">
            <a:off x="2195513"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flipV="1">
            <a:off x="5076825"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flipV="1">
            <a:off x="7596188"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flipV="1">
            <a:off x="6516688" y="2997200"/>
            <a:ext cx="0" cy="70485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flipV="1">
            <a:off x="3563938"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20490" name="12 CuadroTexto"/>
          <p:cNvSpPr txBox="1">
            <a:spLocks noChangeArrowheads="1"/>
          </p:cNvSpPr>
          <p:nvPr/>
        </p:nvSpPr>
        <p:spPr bwMode="auto">
          <a:xfrm>
            <a:off x="684213" y="2555875"/>
            <a:ext cx="1150937" cy="368300"/>
          </a:xfrm>
          <a:prstGeom prst="rect">
            <a:avLst/>
          </a:prstGeom>
          <a:noFill/>
          <a:ln w="9525">
            <a:noFill/>
            <a:miter lim="800000"/>
            <a:headEnd/>
            <a:tailEnd/>
          </a:ln>
        </p:spPr>
        <p:txBody>
          <a:bodyPr>
            <a:spAutoFit/>
          </a:bodyPr>
          <a:lstStyle/>
          <a:p>
            <a:r>
              <a:rPr lang="es-ES_tradnl">
                <a:latin typeface="Trebuchet MS" pitchFamily="34" charset="0"/>
              </a:rPr>
              <a:t>2400 B.C</a:t>
            </a:r>
          </a:p>
        </p:txBody>
      </p:sp>
      <p:sp>
        <p:nvSpPr>
          <p:cNvPr id="20491" name="13 CuadroTexto"/>
          <p:cNvSpPr txBox="1">
            <a:spLocks noChangeArrowheads="1"/>
          </p:cNvSpPr>
          <p:nvPr/>
        </p:nvSpPr>
        <p:spPr bwMode="auto">
          <a:xfrm>
            <a:off x="1763713" y="2565400"/>
            <a:ext cx="1152525" cy="368300"/>
          </a:xfrm>
          <a:prstGeom prst="rect">
            <a:avLst/>
          </a:prstGeom>
          <a:noFill/>
          <a:ln w="9525">
            <a:noFill/>
            <a:miter lim="800000"/>
            <a:headEnd/>
            <a:tailEnd/>
          </a:ln>
        </p:spPr>
        <p:txBody>
          <a:bodyPr>
            <a:spAutoFit/>
          </a:bodyPr>
          <a:lstStyle/>
          <a:p>
            <a:r>
              <a:rPr lang="es-ES_tradnl">
                <a:latin typeface="Trebuchet MS" pitchFamily="34" charset="0"/>
              </a:rPr>
              <a:t>2500 B.C</a:t>
            </a:r>
          </a:p>
        </p:txBody>
      </p:sp>
      <p:sp>
        <p:nvSpPr>
          <p:cNvPr id="20492" name="14 CuadroTexto"/>
          <p:cNvSpPr txBox="1">
            <a:spLocks noChangeArrowheads="1"/>
          </p:cNvSpPr>
          <p:nvPr/>
        </p:nvSpPr>
        <p:spPr bwMode="auto">
          <a:xfrm>
            <a:off x="3419475" y="2555875"/>
            <a:ext cx="1152525" cy="368300"/>
          </a:xfrm>
          <a:prstGeom prst="rect">
            <a:avLst/>
          </a:prstGeom>
          <a:noFill/>
          <a:ln w="9525">
            <a:noFill/>
            <a:miter lim="800000"/>
            <a:headEnd/>
            <a:tailEnd/>
          </a:ln>
        </p:spPr>
        <p:txBody>
          <a:bodyPr>
            <a:spAutoFit/>
          </a:bodyPr>
          <a:lstStyle/>
          <a:p>
            <a:r>
              <a:rPr lang="es-ES_tradnl">
                <a:latin typeface="Trebuchet MS" pitchFamily="34" charset="0"/>
              </a:rPr>
              <a:t>0</a:t>
            </a:r>
          </a:p>
        </p:txBody>
      </p:sp>
      <p:sp>
        <p:nvSpPr>
          <p:cNvPr id="20493" name="15 CuadroTexto"/>
          <p:cNvSpPr txBox="1">
            <a:spLocks noChangeArrowheads="1"/>
          </p:cNvSpPr>
          <p:nvPr/>
        </p:nvSpPr>
        <p:spPr bwMode="auto">
          <a:xfrm>
            <a:off x="4572000" y="2565400"/>
            <a:ext cx="1152525" cy="368300"/>
          </a:xfrm>
          <a:prstGeom prst="rect">
            <a:avLst/>
          </a:prstGeom>
          <a:noFill/>
          <a:ln w="9525">
            <a:noFill/>
            <a:miter lim="800000"/>
            <a:headEnd/>
            <a:tailEnd/>
          </a:ln>
        </p:spPr>
        <p:txBody>
          <a:bodyPr>
            <a:spAutoFit/>
          </a:bodyPr>
          <a:lstStyle/>
          <a:p>
            <a:r>
              <a:rPr lang="es-ES_tradnl">
                <a:latin typeface="Trebuchet MS" pitchFamily="34" charset="0"/>
              </a:rPr>
              <a:t>12th A.C</a:t>
            </a:r>
          </a:p>
        </p:txBody>
      </p:sp>
      <p:sp>
        <p:nvSpPr>
          <p:cNvPr id="20494" name="16 CuadroTexto"/>
          <p:cNvSpPr txBox="1">
            <a:spLocks noChangeArrowheads="1"/>
          </p:cNvSpPr>
          <p:nvPr/>
        </p:nvSpPr>
        <p:spPr bwMode="auto">
          <a:xfrm>
            <a:off x="7092950" y="2565400"/>
            <a:ext cx="1150938" cy="368300"/>
          </a:xfrm>
          <a:prstGeom prst="rect">
            <a:avLst/>
          </a:prstGeom>
          <a:noFill/>
          <a:ln w="9525">
            <a:noFill/>
            <a:miter lim="800000"/>
            <a:headEnd/>
            <a:tailEnd/>
          </a:ln>
        </p:spPr>
        <p:txBody>
          <a:bodyPr>
            <a:spAutoFit/>
          </a:bodyPr>
          <a:lstStyle/>
          <a:p>
            <a:r>
              <a:rPr lang="es-ES_tradnl">
                <a:latin typeface="Trebuchet MS" pitchFamily="34" charset="0"/>
              </a:rPr>
              <a:t>19th A.C</a:t>
            </a:r>
          </a:p>
        </p:txBody>
      </p:sp>
      <p:sp>
        <p:nvSpPr>
          <p:cNvPr id="20495" name="17 CuadroTexto"/>
          <p:cNvSpPr txBox="1">
            <a:spLocks noChangeArrowheads="1"/>
          </p:cNvSpPr>
          <p:nvPr/>
        </p:nvSpPr>
        <p:spPr bwMode="auto">
          <a:xfrm>
            <a:off x="5940425" y="2565400"/>
            <a:ext cx="1152525" cy="368300"/>
          </a:xfrm>
          <a:prstGeom prst="rect">
            <a:avLst/>
          </a:prstGeom>
          <a:noFill/>
          <a:ln w="9525">
            <a:noFill/>
            <a:miter lim="800000"/>
            <a:headEnd/>
            <a:tailEnd/>
          </a:ln>
        </p:spPr>
        <p:txBody>
          <a:bodyPr>
            <a:spAutoFit/>
          </a:bodyPr>
          <a:lstStyle/>
          <a:p>
            <a:r>
              <a:rPr lang="es-ES_tradnl">
                <a:latin typeface="Trebuchet MS" pitchFamily="34" charset="0"/>
              </a:rPr>
              <a:t>17th A.C</a:t>
            </a:r>
          </a:p>
        </p:txBody>
      </p:sp>
      <p:sp>
        <p:nvSpPr>
          <p:cNvPr id="20496" name="21 CuadroTexto"/>
          <p:cNvSpPr txBox="1">
            <a:spLocks noChangeArrowheads="1"/>
          </p:cNvSpPr>
          <p:nvPr/>
        </p:nvSpPr>
        <p:spPr bwMode="auto">
          <a:xfrm>
            <a:off x="5219700" y="3702050"/>
            <a:ext cx="2520950" cy="2030413"/>
          </a:xfrm>
          <a:prstGeom prst="rect">
            <a:avLst/>
          </a:prstGeom>
          <a:noFill/>
          <a:ln w="9525">
            <a:noFill/>
            <a:miter lim="800000"/>
            <a:headEnd/>
            <a:tailEnd/>
          </a:ln>
        </p:spPr>
        <p:txBody>
          <a:bodyPr>
            <a:spAutoFit/>
          </a:bodyPr>
          <a:lstStyle/>
          <a:p>
            <a:pPr algn="ctr"/>
            <a:r>
              <a:rPr lang="es-ES_tradnl">
                <a:latin typeface="Trebuchet MS" pitchFamily="34" charset="0"/>
              </a:rPr>
              <a:t>France</a:t>
            </a:r>
          </a:p>
          <a:p>
            <a:pPr algn="ctr"/>
            <a:endParaRPr lang="es-ES_tradnl">
              <a:latin typeface="Trebuchet MS" pitchFamily="34" charset="0"/>
            </a:endParaRPr>
          </a:p>
          <a:p>
            <a:pPr algn="ctr"/>
            <a:endParaRPr lang="es-ES_tradnl">
              <a:latin typeface="Trebuchet MS" pitchFamily="34" charset="0"/>
            </a:endParaRPr>
          </a:p>
          <a:p>
            <a:pPr algn="ctr"/>
            <a:r>
              <a:rPr lang="es-ES_tradnl">
                <a:latin typeface="Trebuchet MS" pitchFamily="34" charset="0"/>
              </a:rPr>
              <a:t>Introduced plate glass: large sheets of glass became practicable</a:t>
            </a:r>
          </a:p>
        </p:txBody>
      </p:sp>
      <p:cxnSp>
        <p:nvCxnSpPr>
          <p:cNvPr id="25" name="24 Conector recto"/>
          <p:cNvCxnSpPr/>
          <p:nvPr/>
        </p:nvCxnSpPr>
        <p:spPr>
          <a:xfrm flipV="1">
            <a:off x="6516688" y="4019550"/>
            <a:ext cx="0" cy="561975"/>
          </a:xfrm>
          <a:prstGeom prst="line">
            <a:avLst/>
          </a:prstGeom>
          <a:ln w="22225"/>
        </p:spPr>
        <p:style>
          <a:lnRef idx="1">
            <a:schemeClr val="accent1"/>
          </a:lnRef>
          <a:fillRef idx="0">
            <a:schemeClr val="accent1"/>
          </a:fillRef>
          <a:effectRef idx="0">
            <a:schemeClr val="accent1"/>
          </a:effectRef>
          <a:fontRef idx="minor">
            <a:schemeClr val="tx1"/>
          </a:fontRef>
        </p:style>
      </p:cxnSp>
      <p:pic>
        <p:nvPicPr>
          <p:cNvPr id="20498" name="Picture 2" descr="http://blog.utest.com/wp-content/uploads/2010/07/plate_glass.jpg"/>
          <p:cNvPicPr>
            <a:picLocks noChangeAspect="1" noChangeArrowheads="1"/>
          </p:cNvPicPr>
          <p:nvPr/>
        </p:nvPicPr>
        <p:blipFill>
          <a:blip r:embed="rId2"/>
          <a:srcRect/>
          <a:stretch>
            <a:fillRect/>
          </a:stretch>
        </p:blipFill>
        <p:spPr bwMode="auto">
          <a:xfrm>
            <a:off x="2695575" y="4457700"/>
            <a:ext cx="2381250" cy="1419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691680" y="557808"/>
            <a:ext cx="6512511" cy="1143000"/>
          </a:xfrm>
        </p:spPr>
        <p:txBody>
          <a:bodyPr/>
          <a:lstStyle/>
          <a:p>
            <a:pPr marL="320040" indent="-320040" fontAlgn="auto">
              <a:spcAft>
                <a:spcPts val="0"/>
              </a:spcAft>
              <a:buClr>
                <a:schemeClr val="accent6">
                  <a:lumMod val="75000"/>
                </a:schemeClr>
              </a:buClr>
              <a:defRPr/>
            </a:pPr>
            <a:r>
              <a:rPr lang="es-ES_tradnl" dirty="0" err="1" smtClean="0"/>
              <a:t>History</a:t>
            </a:r>
            <a:r>
              <a:rPr lang="es-ES_tradnl" dirty="0" smtClean="0"/>
              <a:t> of </a:t>
            </a:r>
            <a:r>
              <a:rPr lang="es-ES_tradnl" dirty="0" err="1" smtClean="0"/>
              <a:t>glass</a:t>
            </a:r>
            <a:endParaRPr lang="es-ES_tradnl" dirty="0"/>
          </a:p>
        </p:txBody>
      </p:sp>
      <p:cxnSp>
        <p:nvCxnSpPr>
          <p:cNvPr id="5" name="4 Conector recto de flecha"/>
          <p:cNvCxnSpPr/>
          <p:nvPr/>
        </p:nvCxnSpPr>
        <p:spPr>
          <a:xfrm>
            <a:off x="468313" y="3097213"/>
            <a:ext cx="7920037" cy="36512"/>
          </a:xfrm>
          <a:prstGeom prst="straightConnector1">
            <a:avLst/>
          </a:prstGeom>
          <a:ln w="22225">
            <a:headEnd type="arrow"/>
            <a:tailEnd type="arrow"/>
          </a:ln>
        </p:spPr>
        <p:style>
          <a:lnRef idx="1">
            <a:schemeClr val="accent1"/>
          </a:lnRef>
          <a:fillRef idx="0">
            <a:schemeClr val="accent1"/>
          </a:fillRef>
          <a:effectRef idx="0">
            <a:schemeClr val="accent1"/>
          </a:effectRef>
          <a:fontRef idx="minor">
            <a:schemeClr val="tx1"/>
          </a:fontRef>
        </p:style>
      </p:cxnSp>
      <p:sp>
        <p:nvSpPr>
          <p:cNvPr id="21507" name="2 Marcador de contenido"/>
          <p:cNvSpPr txBox="1">
            <a:spLocks/>
          </p:cNvSpPr>
          <p:nvPr/>
        </p:nvSpPr>
        <p:spPr bwMode="auto">
          <a:xfrm>
            <a:off x="1116013" y="1898650"/>
            <a:ext cx="2303462" cy="666750"/>
          </a:xfrm>
          <a:prstGeom prst="rect">
            <a:avLst/>
          </a:prstGeom>
          <a:noFill/>
          <a:ln w="9525">
            <a:noFill/>
            <a:miter lim="800000"/>
            <a:headEnd/>
            <a:tailEnd/>
          </a:ln>
        </p:spPr>
        <p:txBody>
          <a:bodyPr/>
          <a:lstStyle/>
          <a:p>
            <a:pPr marL="228600" indent="-182563">
              <a:spcBef>
                <a:spcPct val="20000"/>
              </a:spcBef>
              <a:spcAft>
                <a:spcPts val="300"/>
              </a:spcAft>
              <a:buClr>
                <a:srgbClr val="C3260C"/>
              </a:buClr>
              <a:buSzPct val="130000"/>
              <a:buFont typeface="Georgia" pitchFamily="18" charset="0"/>
              <a:buChar char="*"/>
            </a:pPr>
            <a:r>
              <a:rPr lang="es-ES_tradnl" sz="2200">
                <a:solidFill>
                  <a:srgbClr val="404040"/>
                </a:solidFill>
                <a:latin typeface="Trebuchet MS" pitchFamily="34" charset="0"/>
              </a:rPr>
              <a:t>Timeline</a:t>
            </a:r>
          </a:p>
        </p:txBody>
      </p:sp>
      <p:cxnSp>
        <p:nvCxnSpPr>
          <p:cNvPr id="7" name="6 Conector recto"/>
          <p:cNvCxnSpPr/>
          <p:nvPr/>
        </p:nvCxnSpPr>
        <p:spPr>
          <a:xfrm flipV="1">
            <a:off x="1258888"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V="1">
            <a:off x="2195513"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flipV="1">
            <a:off x="5076825"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flipV="1">
            <a:off x="7596188" y="2997200"/>
            <a:ext cx="0" cy="731838"/>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flipV="1">
            <a:off x="6516688"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flipV="1">
            <a:off x="3563938" y="2997200"/>
            <a:ext cx="0" cy="144463"/>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21514" name="12 CuadroTexto"/>
          <p:cNvSpPr txBox="1">
            <a:spLocks noChangeArrowheads="1"/>
          </p:cNvSpPr>
          <p:nvPr/>
        </p:nvSpPr>
        <p:spPr bwMode="auto">
          <a:xfrm>
            <a:off x="684213" y="2555875"/>
            <a:ext cx="1150937" cy="368300"/>
          </a:xfrm>
          <a:prstGeom prst="rect">
            <a:avLst/>
          </a:prstGeom>
          <a:noFill/>
          <a:ln w="9525">
            <a:noFill/>
            <a:miter lim="800000"/>
            <a:headEnd/>
            <a:tailEnd/>
          </a:ln>
        </p:spPr>
        <p:txBody>
          <a:bodyPr>
            <a:spAutoFit/>
          </a:bodyPr>
          <a:lstStyle/>
          <a:p>
            <a:r>
              <a:rPr lang="es-ES_tradnl">
                <a:latin typeface="Trebuchet MS" pitchFamily="34" charset="0"/>
              </a:rPr>
              <a:t>2400 B.C</a:t>
            </a:r>
          </a:p>
        </p:txBody>
      </p:sp>
      <p:sp>
        <p:nvSpPr>
          <p:cNvPr id="21515" name="13 CuadroTexto"/>
          <p:cNvSpPr txBox="1">
            <a:spLocks noChangeArrowheads="1"/>
          </p:cNvSpPr>
          <p:nvPr/>
        </p:nvSpPr>
        <p:spPr bwMode="auto">
          <a:xfrm>
            <a:off x="1763713" y="2565400"/>
            <a:ext cx="1152525" cy="368300"/>
          </a:xfrm>
          <a:prstGeom prst="rect">
            <a:avLst/>
          </a:prstGeom>
          <a:noFill/>
          <a:ln w="9525">
            <a:noFill/>
            <a:miter lim="800000"/>
            <a:headEnd/>
            <a:tailEnd/>
          </a:ln>
        </p:spPr>
        <p:txBody>
          <a:bodyPr>
            <a:spAutoFit/>
          </a:bodyPr>
          <a:lstStyle/>
          <a:p>
            <a:r>
              <a:rPr lang="es-ES_tradnl">
                <a:latin typeface="Trebuchet MS" pitchFamily="34" charset="0"/>
              </a:rPr>
              <a:t>2500 B.C</a:t>
            </a:r>
          </a:p>
        </p:txBody>
      </p:sp>
      <p:sp>
        <p:nvSpPr>
          <p:cNvPr id="21516" name="14 CuadroTexto"/>
          <p:cNvSpPr txBox="1">
            <a:spLocks noChangeArrowheads="1"/>
          </p:cNvSpPr>
          <p:nvPr/>
        </p:nvSpPr>
        <p:spPr bwMode="auto">
          <a:xfrm>
            <a:off x="3419475" y="2555875"/>
            <a:ext cx="1152525" cy="368300"/>
          </a:xfrm>
          <a:prstGeom prst="rect">
            <a:avLst/>
          </a:prstGeom>
          <a:noFill/>
          <a:ln w="9525">
            <a:noFill/>
            <a:miter lim="800000"/>
            <a:headEnd/>
            <a:tailEnd/>
          </a:ln>
        </p:spPr>
        <p:txBody>
          <a:bodyPr>
            <a:spAutoFit/>
          </a:bodyPr>
          <a:lstStyle/>
          <a:p>
            <a:r>
              <a:rPr lang="es-ES_tradnl">
                <a:latin typeface="Trebuchet MS" pitchFamily="34" charset="0"/>
              </a:rPr>
              <a:t>0</a:t>
            </a:r>
          </a:p>
        </p:txBody>
      </p:sp>
      <p:sp>
        <p:nvSpPr>
          <p:cNvPr id="21517" name="15 CuadroTexto"/>
          <p:cNvSpPr txBox="1">
            <a:spLocks noChangeArrowheads="1"/>
          </p:cNvSpPr>
          <p:nvPr/>
        </p:nvSpPr>
        <p:spPr bwMode="auto">
          <a:xfrm>
            <a:off x="4572000" y="2565400"/>
            <a:ext cx="1152525" cy="368300"/>
          </a:xfrm>
          <a:prstGeom prst="rect">
            <a:avLst/>
          </a:prstGeom>
          <a:noFill/>
          <a:ln w="9525">
            <a:noFill/>
            <a:miter lim="800000"/>
            <a:headEnd/>
            <a:tailEnd/>
          </a:ln>
        </p:spPr>
        <p:txBody>
          <a:bodyPr>
            <a:spAutoFit/>
          </a:bodyPr>
          <a:lstStyle/>
          <a:p>
            <a:r>
              <a:rPr lang="es-ES_tradnl">
                <a:latin typeface="Trebuchet MS" pitchFamily="34" charset="0"/>
              </a:rPr>
              <a:t>12th A.C</a:t>
            </a:r>
          </a:p>
        </p:txBody>
      </p:sp>
      <p:sp>
        <p:nvSpPr>
          <p:cNvPr id="21518" name="16 CuadroTexto"/>
          <p:cNvSpPr txBox="1">
            <a:spLocks noChangeArrowheads="1"/>
          </p:cNvSpPr>
          <p:nvPr/>
        </p:nvSpPr>
        <p:spPr bwMode="auto">
          <a:xfrm>
            <a:off x="7092950" y="2565400"/>
            <a:ext cx="1150938" cy="368300"/>
          </a:xfrm>
          <a:prstGeom prst="rect">
            <a:avLst/>
          </a:prstGeom>
          <a:noFill/>
          <a:ln w="9525">
            <a:noFill/>
            <a:miter lim="800000"/>
            <a:headEnd/>
            <a:tailEnd/>
          </a:ln>
        </p:spPr>
        <p:txBody>
          <a:bodyPr>
            <a:spAutoFit/>
          </a:bodyPr>
          <a:lstStyle/>
          <a:p>
            <a:r>
              <a:rPr lang="es-ES_tradnl">
                <a:latin typeface="Trebuchet MS" pitchFamily="34" charset="0"/>
              </a:rPr>
              <a:t>19th A.C</a:t>
            </a:r>
          </a:p>
        </p:txBody>
      </p:sp>
      <p:sp>
        <p:nvSpPr>
          <p:cNvPr id="21519" name="17 CuadroTexto"/>
          <p:cNvSpPr txBox="1">
            <a:spLocks noChangeArrowheads="1"/>
          </p:cNvSpPr>
          <p:nvPr/>
        </p:nvSpPr>
        <p:spPr bwMode="auto">
          <a:xfrm>
            <a:off x="5940425" y="2565400"/>
            <a:ext cx="1152525" cy="368300"/>
          </a:xfrm>
          <a:prstGeom prst="rect">
            <a:avLst/>
          </a:prstGeom>
          <a:noFill/>
          <a:ln w="9525">
            <a:noFill/>
            <a:miter lim="800000"/>
            <a:headEnd/>
            <a:tailEnd/>
          </a:ln>
        </p:spPr>
        <p:txBody>
          <a:bodyPr>
            <a:spAutoFit/>
          </a:bodyPr>
          <a:lstStyle/>
          <a:p>
            <a:r>
              <a:rPr lang="es-ES_tradnl">
                <a:latin typeface="Trebuchet MS" pitchFamily="34" charset="0"/>
              </a:rPr>
              <a:t>17th A.C</a:t>
            </a:r>
          </a:p>
        </p:txBody>
      </p:sp>
      <p:sp>
        <p:nvSpPr>
          <p:cNvPr id="21520" name="22 CuadroTexto"/>
          <p:cNvSpPr txBox="1">
            <a:spLocks noChangeArrowheads="1"/>
          </p:cNvSpPr>
          <p:nvPr/>
        </p:nvSpPr>
        <p:spPr bwMode="auto">
          <a:xfrm>
            <a:off x="6516688" y="3729038"/>
            <a:ext cx="2232025" cy="923925"/>
          </a:xfrm>
          <a:prstGeom prst="rect">
            <a:avLst/>
          </a:prstGeom>
          <a:noFill/>
          <a:ln w="9525">
            <a:noFill/>
            <a:miter lim="800000"/>
            <a:headEnd/>
            <a:tailEnd/>
          </a:ln>
        </p:spPr>
        <p:txBody>
          <a:bodyPr>
            <a:spAutoFit/>
          </a:bodyPr>
          <a:lstStyle/>
          <a:p>
            <a:pPr algn="ctr"/>
            <a:r>
              <a:rPr lang="es-ES_tradnl">
                <a:latin typeface="Trebuchet MS" pitchFamily="34" charset="0"/>
              </a:rPr>
              <a:t>Mechanization of glass</a:t>
            </a:r>
          </a:p>
          <a:p>
            <a:pPr algn="ctr"/>
            <a:endParaRPr lang="es-ES_tradnl">
              <a:latin typeface="Trebuchet MS" pitchFamily="34" charset="0"/>
            </a:endParaRPr>
          </a:p>
        </p:txBody>
      </p:sp>
      <p:pic>
        <p:nvPicPr>
          <p:cNvPr id="21521" name="Picture 2" descr="http://t3.gstatic.com/images?q=tbn:ANd9GcR41mt2oIHAyLhxKG8MkEGlA42LdjzawTW1ygjNiqSWd3PFMi8NoGDZsRJH"/>
          <p:cNvPicPr>
            <a:picLocks noChangeAspect="1" noChangeArrowheads="1"/>
          </p:cNvPicPr>
          <p:nvPr/>
        </p:nvPicPr>
        <p:blipFill>
          <a:blip r:embed="rId2"/>
          <a:srcRect/>
          <a:stretch>
            <a:fillRect/>
          </a:stretch>
        </p:blipFill>
        <p:spPr bwMode="auto">
          <a:xfrm>
            <a:off x="3382963" y="3716338"/>
            <a:ext cx="3060700" cy="2089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ransmisión de listas">
  <a:themeElements>
    <a:clrScheme name="Transmisión de listas">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Transmisión de listas">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ransmisión de listas">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1254</TotalTime>
  <Words>1292</Words>
  <Application>Microsoft Office PowerPoint</Application>
  <PresentationFormat>Presentación en pantalla (4:3)</PresentationFormat>
  <Paragraphs>214</Paragraphs>
  <Slides>25</Slides>
  <Notes>0</Notes>
  <HiddenSlides>0</HiddenSlides>
  <MMClips>0</MMClips>
  <ScaleCrop>false</ScaleCrop>
  <HeadingPairs>
    <vt:vector size="4" baseType="variant">
      <vt:variant>
        <vt:lpstr>Tema</vt:lpstr>
      </vt:variant>
      <vt:variant>
        <vt:i4>1</vt:i4>
      </vt:variant>
      <vt:variant>
        <vt:lpstr>Títulos de diapositiva</vt:lpstr>
      </vt:variant>
      <vt:variant>
        <vt:i4>25</vt:i4>
      </vt:variant>
    </vt:vector>
  </HeadingPairs>
  <TitlesOfParts>
    <vt:vector size="26" baseType="lpstr">
      <vt:lpstr>Transmisión de listas</vt:lpstr>
      <vt:lpstr>Glass</vt:lpstr>
      <vt:lpstr>Index</vt:lpstr>
      <vt:lpstr>Introduction</vt:lpstr>
      <vt:lpstr>History of glass</vt:lpstr>
      <vt:lpstr>History of glass</vt:lpstr>
      <vt:lpstr>History of glass</vt:lpstr>
      <vt:lpstr>History of glass</vt:lpstr>
      <vt:lpstr>History of glass</vt:lpstr>
      <vt:lpstr>History of glass</vt:lpstr>
      <vt:lpstr>Concept</vt:lpstr>
      <vt:lpstr>How it is produced</vt:lpstr>
      <vt:lpstr>How it is produced</vt:lpstr>
      <vt:lpstr>Characteristics</vt:lpstr>
      <vt:lpstr>Characteristics</vt:lpstr>
      <vt:lpstr>Presentación de PowerPoint</vt:lpstr>
      <vt:lpstr>Presentación de PowerPoint</vt:lpstr>
      <vt:lpstr>Types</vt:lpstr>
      <vt:lpstr>Presentación de PowerPoint</vt:lpstr>
      <vt:lpstr>Presentación de PowerPoint</vt:lpstr>
      <vt:lpstr>Presentación de PowerPoint</vt:lpstr>
      <vt:lpstr>Presentación de PowerPoint</vt:lpstr>
      <vt:lpstr>Presentación de PowerPoint</vt:lpstr>
      <vt:lpstr>Presentación de PowerPoint</vt:lpstr>
      <vt:lpstr>Conclusion</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Glass</dc:title>
  <dc:creator>Sony</dc:creator>
  <cp:lastModifiedBy>Sony</cp:lastModifiedBy>
  <cp:revision>64</cp:revision>
  <dcterms:created xsi:type="dcterms:W3CDTF">2011-06-13T02:58:24Z</dcterms:created>
  <dcterms:modified xsi:type="dcterms:W3CDTF">2011-06-14T13:08:27Z</dcterms:modified>
</cp:coreProperties>
</file>